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343" r:id="rId2"/>
    <p:sldId id="344" r:id="rId3"/>
    <p:sldId id="347" r:id="rId4"/>
    <p:sldId id="294" r:id="rId5"/>
    <p:sldId id="295" r:id="rId6"/>
    <p:sldId id="296" r:id="rId7"/>
    <p:sldId id="297" r:id="rId8"/>
    <p:sldId id="298" r:id="rId9"/>
    <p:sldId id="299" r:id="rId10"/>
    <p:sldId id="300" r:id="rId11"/>
    <p:sldId id="301" r:id="rId12"/>
    <p:sldId id="302" r:id="rId13"/>
    <p:sldId id="303" r:id="rId14"/>
    <p:sldId id="304" r:id="rId15"/>
    <p:sldId id="305" r:id="rId16"/>
    <p:sldId id="306" r:id="rId17"/>
    <p:sldId id="307" r:id="rId18"/>
    <p:sldId id="308" r:id="rId19"/>
    <p:sldId id="309" r:id="rId20"/>
    <p:sldId id="310" r:id="rId21"/>
    <p:sldId id="311" r:id="rId22"/>
    <p:sldId id="312" r:id="rId23"/>
    <p:sldId id="313" r:id="rId24"/>
    <p:sldId id="256" r:id="rId25"/>
    <p:sldId id="274" r:id="rId26"/>
    <p:sldId id="275" r:id="rId27"/>
    <p:sldId id="257" r:id="rId28"/>
    <p:sldId id="258" r:id="rId29"/>
    <p:sldId id="259" r:id="rId30"/>
    <p:sldId id="260" r:id="rId31"/>
    <p:sldId id="273" r:id="rId32"/>
    <p:sldId id="261" r:id="rId33"/>
    <p:sldId id="262" r:id="rId34"/>
    <p:sldId id="263" r:id="rId35"/>
    <p:sldId id="264" r:id="rId36"/>
    <p:sldId id="265" r:id="rId37"/>
    <p:sldId id="266" r:id="rId38"/>
    <p:sldId id="337" r:id="rId39"/>
    <p:sldId id="338" r:id="rId40"/>
    <p:sldId id="339" r:id="rId41"/>
    <p:sldId id="340" r:id="rId42"/>
    <p:sldId id="341" r:id="rId43"/>
    <p:sldId id="293" r:id="rId44"/>
    <p:sldId id="276" r:id="rId45"/>
    <p:sldId id="287" r:id="rId46"/>
    <p:sldId id="277" r:id="rId47"/>
    <p:sldId id="288" r:id="rId48"/>
    <p:sldId id="278" r:id="rId49"/>
    <p:sldId id="279" r:id="rId50"/>
    <p:sldId id="280" r:id="rId51"/>
    <p:sldId id="289" r:id="rId52"/>
    <p:sldId id="281" r:id="rId53"/>
    <p:sldId id="282" r:id="rId54"/>
    <p:sldId id="283" r:id="rId55"/>
    <p:sldId id="291" r:id="rId56"/>
    <p:sldId id="284" r:id="rId57"/>
    <p:sldId id="292" r:id="rId58"/>
    <p:sldId id="285" r:id="rId59"/>
    <p:sldId id="326" r:id="rId60"/>
    <p:sldId id="314" r:id="rId61"/>
    <p:sldId id="315" r:id="rId62"/>
    <p:sldId id="316" r:id="rId63"/>
    <p:sldId id="317" r:id="rId64"/>
    <p:sldId id="318" r:id="rId65"/>
    <p:sldId id="319" r:id="rId66"/>
    <p:sldId id="320" r:id="rId67"/>
    <p:sldId id="323" r:id="rId68"/>
    <p:sldId id="322" r:id="rId69"/>
    <p:sldId id="325" r:id="rId70"/>
    <p:sldId id="324" r:id="rId71"/>
    <p:sldId id="346" r:id="rId7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544" autoAdjust="0"/>
    <p:restoredTop sz="94660"/>
  </p:normalViewPr>
  <p:slideViewPr>
    <p:cSldViewPr snapToGrid="0">
      <p:cViewPr varScale="1">
        <p:scale>
          <a:sx n="114" d="100"/>
          <a:sy n="114" d="100"/>
        </p:scale>
        <p:origin x="384"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B61BEF0D-F0BB-DE4B-95CE-6DB70DBA9567}" type="datetimeFigureOut">
              <a:rPr lang="en-US" dirty="0"/>
              <a:pPr/>
              <a:t>5/27/2022</a:t>
            </a:fld>
            <a:endParaRPr lang="en-US" dirty="0"/>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5/27/2022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B61BEF0D-F0BB-DE4B-95CE-6DB70DBA9567}" type="datetimeFigureOut">
              <a:rPr lang="en-US" dirty="0"/>
              <a:pPr/>
              <a:t>5/27/2022</a:t>
            </a:fld>
            <a:endParaRPr lang="en-US" dirty="0"/>
          </a:p>
        </p:txBody>
      </p:sp>
      <p:sp>
        <p:nvSpPr>
          <p:cNvPr id="5" name="Footer Placeholder 4"/>
          <p:cNvSpPr>
            <a:spLocks noGrp="1"/>
          </p:cNvSpPr>
          <p:nvPr>
            <p:ph type="ftr" sz="quarter" idx="11"/>
          </p:nvPr>
        </p:nvSpPr>
        <p:spPr>
          <a:xfrm>
            <a:off x="774923" y="5951811"/>
            <a:ext cx="7896279" cy="365125"/>
          </a:xfrm>
        </p:spPr>
        <p:txBody>
          <a:bodyPr/>
          <a:lstStyle/>
          <a:p>
            <a:endParaRPr lang="en-US" dirty="0"/>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5/27/2022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558300" y="5956137"/>
            <a:ext cx="1052508"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dirty="0"/>
              <a:pPr/>
              <a:t>5/27/2022</a:t>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5/27/2022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5/27/2022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B61BEF0D-F0BB-DE4B-95CE-6DB70DBA9567}" type="datetimeFigureOut">
              <a:rPr lang="en-US" dirty="0"/>
              <a:pPr/>
              <a:t>5/27/2022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smtClean="0"/>
              <a:t>Click to edit Master title style</a:t>
            </a:r>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5/27/2022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dirty="0"/>
              <a:pPr/>
              <a:t>5/27/2022</a:t>
            </a:fld>
            <a:endParaRPr lang="en-US" dirty="0"/>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smtClean="0"/>
              <a:t>Click icon to add picture</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5/27/2022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B61BEF0D-F0BB-DE4B-95CE-6DB70DBA9567}" type="datetimeFigureOut">
              <a:rPr lang="en-US" dirty="0"/>
              <a:pPr/>
              <a:t>5/27/2022</a:t>
            </a:fld>
            <a:endParaRPr lang="en-US" dirty="0"/>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dirty="0"/>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D57F1E4F-1CFF-5643-939E-217C01CDF565}" type="slidenum">
              <a:rPr lang="en-US" dirty="0"/>
              <a:pPr/>
              <a:t>‹#›</a:t>
            </a:fld>
            <a:endParaRPr lang="en-US" dirty="0"/>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4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 Id="rId5" Type="http://schemas.openxmlformats.org/officeDocument/2006/relationships/image" Target="../media/image62.png"/><Relationship Id="rId4" Type="http://schemas.openxmlformats.org/officeDocument/2006/relationships/image" Target="../media/image61.png"/></Relationships>
</file>

<file path=ppt/slides/_rels/slide4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 Id="rId5" Type="http://schemas.openxmlformats.org/officeDocument/2006/relationships/image" Target="../media/image66.png"/><Relationship Id="rId4" Type="http://schemas.openxmlformats.org/officeDocument/2006/relationships/image" Target="../media/image65.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4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2.xml"/><Relationship Id="rId5" Type="http://schemas.openxmlformats.org/officeDocument/2006/relationships/image" Target="../media/image99.png"/><Relationship Id="rId4" Type="http://schemas.openxmlformats.org/officeDocument/2006/relationships/image" Target="../media/image98.png"/></Relationships>
</file>

<file path=ppt/slides/_rels/slide68.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2.xml"/><Relationship Id="rId4" Type="http://schemas.openxmlformats.org/officeDocument/2006/relationships/image" Target="../media/image103.png"/></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CAPESTONE PROJECT</a:t>
            </a:r>
            <a:endParaRPr lang="en-US" dirty="0"/>
          </a:p>
        </p:txBody>
      </p:sp>
      <p:sp>
        <p:nvSpPr>
          <p:cNvPr id="3" name="Subtitle 2"/>
          <p:cNvSpPr>
            <a:spLocks noGrp="1"/>
          </p:cNvSpPr>
          <p:nvPr>
            <p:ph type="subTitle" idx="1"/>
          </p:nvPr>
        </p:nvSpPr>
        <p:spPr/>
        <p:txBody>
          <a:bodyPr/>
          <a:lstStyle/>
          <a:p>
            <a:r>
              <a:rPr lang="en-US" dirty="0" smtClean="0"/>
              <a:t>GROUP 1 – TEAM 2( AKHIL RAJAN, GYAN PATHAK, SANDEEP S)</a:t>
            </a:r>
            <a:endParaRPr lang="en-US" dirty="0"/>
          </a:p>
        </p:txBody>
      </p:sp>
    </p:spTree>
    <p:extLst>
      <p:ext uri="{BB962C8B-B14F-4D97-AF65-F5344CB8AC3E}">
        <p14:creationId xmlns:p14="http://schemas.microsoft.com/office/powerpoint/2010/main" val="355986029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1192" y="796954"/>
            <a:ext cx="11029616" cy="700888"/>
          </a:xfrm>
        </p:spPr>
        <p:txBody>
          <a:bodyPr numCol="1"/>
          <a:lstStyle/>
          <a:p>
            <a:r>
              <a:rPr lang="en-US" dirty="0" smtClean="0"/>
              <a:t>SCN 1: CONFIGURE THE SOURCE AND TARGET CONNECTIONS</a:t>
            </a:r>
            <a:endParaRPr lang="en-US" dirty="0"/>
          </a:p>
        </p:txBody>
      </p:sp>
      <p:pic>
        <p:nvPicPr>
          <p:cNvPr id="5" name="Picture 4"/>
          <p:cNvPicPr>
            <a:picLocks noChangeAspect="1"/>
          </p:cNvPicPr>
          <p:nvPr/>
        </p:nvPicPr>
        <p:blipFill>
          <a:blip r:embed="rId2"/>
          <a:stretch>
            <a:fillRect/>
          </a:stretch>
        </p:blipFill>
        <p:spPr>
          <a:xfrm>
            <a:off x="581192" y="2179306"/>
            <a:ext cx="3017685" cy="2312040"/>
          </a:xfrm>
          <a:prstGeom prst="rect">
            <a:avLst/>
          </a:prstGeom>
        </p:spPr>
      </p:pic>
      <p:pic>
        <p:nvPicPr>
          <p:cNvPr id="6" name="Picture 5"/>
          <p:cNvPicPr>
            <a:picLocks noChangeAspect="1"/>
          </p:cNvPicPr>
          <p:nvPr/>
        </p:nvPicPr>
        <p:blipFill>
          <a:blip r:embed="rId3"/>
          <a:stretch>
            <a:fillRect/>
          </a:stretch>
        </p:blipFill>
        <p:spPr>
          <a:xfrm>
            <a:off x="5008228" y="2179306"/>
            <a:ext cx="3011647" cy="2312040"/>
          </a:xfrm>
          <a:prstGeom prst="rect">
            <a:avLst/>
          </a:prstGeom>
        </p:spPr>
      </p:pic>
      <p:pic>
        <p:nvPicPr>
          <p:cNvPr id="9" name="Content Placeholder 3"/>
          <p:cNvPicPr>
            <a:picLocks noGrp="1" noChangeAspect="1"/>
          </p:cNvPicPr>
          <p:nvPr>
            <p:ph idx="1"/>
          </p:nvPr>
        </p:nvPicPr>
        <p:blipFill>
          <a:blip r:embed="rId4"/>
          <a:stretch>
            <a:fillRect/>
          </a:stretch>
        </p:blipFill>
        <p:spPr>
          <a:xfrm>
            <a:off x="581192" y="4960766"/>
            <a:ext cx="7438683" cy="1666735"/>
          </a:xfrm>
          <a:prstGeom prst="rect">
            <a:avLst/>
          </a:prstGeom>
        </p:spPr>
      </p:pic>
      <p:pic>
        <p:nvPicPr>
          <p:cNvPr id="11" name="Picture 10"/>
          <p:cNvPicPr>
            <a:picLocks noChangeAspect="1"/>
          </p:cNvPicPr>
          <p:nvPr/>
        </p:nvPicPr>
        <p:blipFill>
          <a:blip r:embed="rId5"/>
          <a:stretch>
            <a:fillRect/>
          </a:stretch>
        </p:blipFill>
        <p:spPr>
          <a:xfrm>
            <a:off x="8115394" y="2203004"/>
            <a:ext cx="3949905" cy="4322162"/>
          </a:xfrm>
          <a:prstGeom prst="rect">
            <a:avLst/>
          </a:prstGeom>
        </p:spPr>
      </p:pic>
      <p:sp>
        <p:nvSpPr>
          <p:cNvPr id="12" name="TextBox 11"/>
          <p:cNvSpPr txBox="1"/>
          <p:nvPr/>
        </p:nvSpPr>
        <p:spPr>
          <a:xfrm>
            <a:off x="5863904" y="1809974"/>
            <a:ext cx="1635853" cy="369332"/>
          </a:xfrm>
          <a:prstGeom prst="rect">
            <a:avLst/>
          </a:prstGeom>
          <a:noFill/>
        </p:spPr>
        <p:txBody>
          <a:bodyPr wrap="square" rtlCol="0">
            <a:spAutoFit/>
          </a:bodyPr>
          <a:lstStyle/>
          <a:p>
            <a:r>
              <a:rPr lang="en-US" dirty="0" smtClean="0"/>
              <a:t>TARGET</a:t>
            </a:r>
            <a:endParaRPr lang="en-US" dirty="0"/>
          </a:p>
        </p:txBody>
      </p:sp>
      <p:sp>
        <p:nvSpPr>
          <p:cNvPr id="13" name="TextBox 12"/>
          <p:cNvSpPr txBox="1"/>
          <p:nvPr/>
        </p:nvSpPr>
        <p:spPr>
          <a:xfrm>
            <a:off x="1612084" y="1809974"/>
            <a:ext cx="1635853" cy="369332"/>
          </a:xfrm>
          <a:prstGeom prst="rect">
            <a:avLst/>
          </a:prstGeom>
          <a:noFill/>
        </p:spPr>
        <p:txBody>
          <a:bodyPr wrap="square" rtlCol="0">
            <a:spAutoFit/>
          </a:bodyPr>
          <a:lstStyle/>
          <a:p>
            <a:r>
              <a:rPr lang="en-US" dirty="0" smtClean="0"/>
              <a:t>SOURCE</a:t>
            </a:r>
            <a:endParaRPr lang="en-US" dirty="0"/>
          </a:p>
        </p:txBody>
      </p:sp>
      <p:sp>
        <p:nvSpPr>
          <p:cNvPr id="14" name="TextBox 13"/>
          <p:cNvSpPr txBox="1"/>
          <p:nvPr/>
        </p:nvSpPr>
        <p:spPr>
          <a:xfrm>
            <a:off x="9532689" y="1833672"/>
            <a:ext cx="1635853" cy="369332"/>
          </a:xfrm>
          <a:prstGeom prst="rect">
            <a:avLst/>
          </a:prstGeom>
          <a:noFill/>
        </p:spPr>
        <p:txBody>
          <a:bodyPr wrap="square" rtlCol="0">
            <a:spAutoFit/>
          </a:bodyPr>
          <a:lstStyle/>
          <a:p>
            <a:r>
              <a:rPr lang="en-US" dirty="0" smtClean="0"/>
              <a:t>OUTPUT</a:t>
            </a:r>
            <a:endParaRPr lang="en-US" dirty="0"/>
          </a:p>
        </p:txBody>
      </p:sp>
      <p:sp>
        <p:nvSpPr>
          <p:cNvPr id="15" name="TextBox 14"/>
          <p:cNvSpPr txBox="1"/>
          <p:nvPr/>
        </p:nvSpPr>
        <p:spPr>
          <a:xfrm>
            <a:off x="676711" y="4591434"/>
            <a:ext cx="1635853" cy="369332"/>
          </a:xfrm>
          <a:prstGeom prst="rect">
            <a:avLst/>
          </a:prstGeom>
          <a:noFill/>
        </p:spPr>
        <p:txBody>
          <a:bodyPr wrap="square" rtlCol="0">
            <a:spAutoFit/>
          </a:bodyPr>
          <a:lstStyle/>
          <a:p>
            <a:r>
              <a:rPr lang="en-US" dirty="0" smtClean="0"/>
              <a:t>MAPPING : </a:t>
            </a:r>
            <a:endParaRPr lang="en-US" dirty="0"/>
          </a:p>
        </p:txBody>
      </p:sp>
    </p:spTree>
    <p:extLst>
      <p:ext uri="{BB962C8B-B14F-4D97-AF65-F5344CB8AC3E}">
        <p14:creationId xmlns:p14="http://schemas.microsoft.com/office/powerpoint/2010/main" val="383428321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1173" y="926548"/>
            <a:ext cx="11029616" cy="516330"/>
          </a:xfrm>
        </p:spPr>
        <p:txBody>
          <a:bodyPr>
            <a:normAutofit/>
          </a:bodyPr>
          <a:lstStyle/>
          <a:p>
            <a:r>
              <a:rPr lang="en-US" sz="2400" dirty="0" smtClean="0"/>
              <a:t>SCN 2 : IMPLEMENT Rank AND router TRANSFORMATIONS USING ETL</a:t>
            </a:r>
            <a:endParaRPr lang="en-US" sz="2400" dirty="0"/>
          </a:p>
        </p:txBody>
      </p:sp>
      <p:pic>
        <p:nvPicPr>
          <p:cNvPr id="4" name="Content Placeholder 3"/>
          <p:cNvPicPr>
            <a:picLocks noGrp="1" noChangeAspect="1"/>
          </p:cNvPicPr>
          <p:nvPr>
            <p:ph idx="1"/>
          </p:nvPr>
        </p:nvPicPr>
        <p:blipFill rotWithShape="1">
          <a:blip r:embed="rId2"/>
          <a:srcRect b="5421"/>
          <a:stretch/>
        </p:blipFill>
        <p:spPr>
          <a:xfrm>
            <a:off x="601211" y="3950269"/>
            <a:ext cx="10989578" cy="2795264"/>
          </a:xfrm>
          <a:prstGeom prst="rect">
            <a:avLst/>
          </a:prstGeom>
        </p:spPr>
      </p:pic>
      <p:pic>
        <p:nvPicPr>
          <p:cNvPr id="5" name="Picture 4"/>
          <p:cNvPicPr>
            <a:picLocks noChangeAspect="1"/>
          </p:cNvPicPr>
          <p:nvPr/>
        </p:nvPicPr>
        <p:blipFill rotWithShape="1">
          <a:blip r:embed="rId3"/>
          <a:srcRect b="23108"/>
          <a:stretch/>
        </p:blipFill>
        <p:spPr>
          <a:xfrm>
            <a:off x="2319981" y="2003995"/>
            <a:ext cx="2872804" cy="1385157"/>
          </a:xfrm>
          <a:prstGeom prst="rect">
            <a:avLst/>
          </a:prstGeom>
        </p:spPr>
      </p:pic>
      <p:pic>
        <p:nvPicPr>
          <p:cNvPr id="6" name="Picture 5"/>
          <p:cNvPicPr>
            <a:picLocks noChangeAspect="1"/>
          </p:cNvPicPr>
          <p:nvPr/>
        </p:nvPicPr>
        <p:blipFill rotWithShape="1">
          <a:blip r:embed="rId4"/>
          <a:srcRect b="26139"/>
          <a:stretch/>
        </p:blipFill>
        <p:spPr>
          <a:xfrm>
            <a:off x="8680675" y="2020860"/>
            <a:ext cx="2930133" cy="1385157"/>
          </a:xfrm>
          <a:prstGeom prst="rect">
            <a:avLst/>
          </a:prstGeom>
        </p:spPr>
      </p:pic>
      <p:sp>
        <p:nvSpPr>
          <p:cNvPr id="8" name="TextBox 7"/>
          <p:cNvSpPr txBox="1"/>
          <p:nvPr/>
        </p:nvSpPr>
        <p:spPr>
          <a:xfrm>
            <a:off x="502960" y="2595807"/>
            <a:ext cx="1702965" cy="369332"/>
          </a:xfrm>
          <a:prstGeom prst="rect">
            <a:avLst/>
          </a:prstGeom>
          <a:noFill/>
        </p:spPr>
        <p:txBody>
          <a:bodyPr wrap="square" rtlCol="0">
            <a:spAutoFit/>
          </a:bodyPr>
          <a:lstStyle/>
          <a:p>
            <a:r>
              <a:rPr lang="en-US" dirty="0" smtClean="0"/>
              <a:t>TARGET 1</a:t>
            </a:r>
            <a:endParaRPr lang="en-US" dirty="0"/>
          </a:p>
        </p:txBody>
      </p:sp>
      <p:sp>
        <p:nvSpPr>
          <p:cNvPr id="9" name="TextBox 8"/>
          <p:cNvSpPr txBox="1"/>
          <p:nvPr/>
        </p:nvSpPr>
        <p:spPr>
          <a:xfrm>
            <a:off x="6687424" y="2528772"/>
            <a:ext cx="1702965" cy="369332"/>
          </a:xfrm>
          <a:prstGeom prst="rect">
            <a:avLst/>
          </a:prstGeom>
          <a:noFill/>
        </p:spPr>
        <p:txBody>
          <a:bodyPr wrap="square" rtlCol="0">
            <a:spAutoFit/>
          </a:bodyPr>
          <a:lstStyle/>
          <a:p>
            <a:r>
              <a:rPr lang="en-US" dirty="0" smtClean="0"/>
              <a:t>TARGET 2</a:t>
            </a:r>
            <a:endParaRPr lang="en-US" dirty="0"/>
          </a:p>
        </p:txBody>
      </p:sp>
      <p:sp>
        <p:nvSpPr>
          <p:cNvPr id="10" name="TextBox 9"/>
          <p:cNvSpPr txBox="1"/>
          <p:nvPr/>
        </p:nvSpPr>
        <p:spPr>
          <a:xfrm>
            <a:off x="503340" y="3526256"/>
            <a:ext cx="1702965" cy="369332"/>
          </a:xfrm>
          <a:prstGeom prst="rect">
            <a:avLst/>
          </a:prstGeom>
          <a:noFill/>
        </p:spPr>
        <p:txBody>
          <a:bodyPr wrap="square" rtlCol="0">
            <a:spAutoFit/>
          </a:bodyPr>
          <a:lstStyle/>
          <a:p>
            <a:r>
              <a:rPr lang="en-US" dirty="0" smtClean="0"/>
              <a:t>MAPPINGS :</a:t>
            </a:r>
            <a:endParaRPr lang="en-US" dirty="0"/>
          </a:p>
        </p:txBody>
      </p:sp>
      <p:sp>
        <p:nvSpPr>
          <p:cNvPr id="11" name="Right Arrow 10"/>
          <p:cNvSpPr/>
          <p:nvPr/>
        </p:nvSpPr>
        <p:spPr>
          <a:xfrm>
            <a:off x="1806643" y="2662947"/>
            <a:ext cx="285226" cy="2015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ight Arrow 11"/>
          <p:cNvSpPr/>
          <p:nvPr/>
        </p:nvSpPr>
        <p:spPr>
          <a:xfrm>
            <a:off x="8008423" y="2595807"/>
            <a:ext cx="285226" cy="2015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00871033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4414" y="889232"/>
            <a:ext cx="11029616" cy="575053"/>
          </a:xfrm>
        </p:spPr>
        <p:txBody>
          <a:bodyPr/>
          <a:lstStyle/>
          <a:p>
            <a:r>
              <a:rPr lang="en-US" dirty="0" smtClean="0"/>
              <a:t>TRANSFORMATIONS</a:t>
            </a:r>
            <a:endParaRPr lang="en-US" dirty="0"/>
          </a:p>
        </p:txBody>
      </p:sp>
      <p:pic>
        <p:nvPicPr>
          <p:cNvPr id="4" name="Content Placeholder 3"/>
          <p:cNvPicPr>
            <a:picLocks noGrp="1" noChangeAspect="1"/>
          </p:cNvPicPr>
          <p:nvPr>
            <p:ph idx="1"/>
          </p:nvPr>
        </p:nvPicPr>
        <p:blipFill rotWithShape="1">
          <a:blip r:embed="rId2"/>
          <a:srcRect r="23659" b="9394"/>
          <a:stretch/>
        </p:blipFill>
        <p:spPr>
          <a:xfrm>
            <a:off x="1940354" y="2338016"/>
            <a:ext cx="3024752" cy="3824895"/>
          </a:xfrm>
          <a:prstGeom prst="rect">
            <a:avLst/>
          </a:prstGeom>
        </p:spPr>
      </p:pic>
      <p:pic>
        <p:nvPicPr>
          <p:cNvPr id="5" name="Picture 4"/>
          <p:cNvPicPr>
            <a:picLocks noChangeAspect="1"/>
          </p:cNvPicPr>
          <p:nvPr/>
        </p:nvPicPr>
        <p:blipFill>
          <a:blip r:embed="rId3"/>
          <a:stretch>
            <a:fillRect/>
          </a:stretch>
        </p:blipFill>
        <p:spPr>
          <a:xfrm>
            <a:off x="5503492" y="2492577"/>
            <a:ext cx="6196807" cy="2139978"/>
          </a:xfrm>
          <a:prstGeom prst="rect">
            <a:avLst/>
          </a:prstGeom>
        </p:spPr>
      </p:pic>
      <p:sp>
        <p:nvSpPr>
          <p:cNvPr id="6" name="TextBox 5"/>
          <p:cNvSpPr txBox="1"/>
          <p:nvPr/>
        </p:nvSpPr>
        <p:spPr>
          <a:xfrm>
            <a:off x="237389" y="3984612"/>
            <a:ext cx="1702965" cy="369332"/>
          </a:xfrm>
          <a:prstGeom prst="rect">
            <a:avLst/>
          </a:prstGeom>
          <a:noFill/>
        </p:spPr>
        <p:txBody>
          <a:bodyPr wrap="square" rtlCol="0">
            <a:spAutoFit/>
          </a:bodyPr>
          <a:lstStyle/>
          <a:p>
            <a:r>
              <a:rPr lang="en-US" dirty="0" smtClean="0"/>
              <a:t>RTR TRANS</a:t>
            </a:r>
            <a:endParaRPr lang="en-US" dirty="0"/>
          </a:p>
        </p:txBody>
      </p:sp>
      <p:sp>
        <p:nvSpPr>
          <p:cNvPr id="7" name="Right Arrow 6"/>
          <p:cNvSpPr/>
          <p:nvPr/>
        </p:nvSpPr>
        <p:spPr>
          <a:xfrm>
            <a:off x="5101839" y="3481381"/>
            <a:ext cx="264920" cy="1623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ight Arrow 7"/>
          <p:cNvSpPr/>
          <p:nvPr/>
        </p:nvSpPr>
        <p:spPr>
          <a:xfrm>
            <a:off x="1606609" y="4088093"/>
            <a:ext cx="197012" cy="1623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Content Placeholder 3"/>
          <p:cNvPicPr>
            <a:picLocks noChangeAspect="1"/>
          </p:cNvPicPr>
          <p:nvPr/>
        </p:nvPicPr>
        <p:blipFill>
          <a:blip r:embed="rId4"/>
          <a:stretch>
            <a:fillRect/>
          </a:stretch>
        </p:blipFill>
        <p:spPr>
          <a:xfrm>
            <a:off x="5503492" y="4893303"/>
            <a:ext cx="6196807" cy="1269608"/>
          </a:xfrm>
          <a:prstGeom prst="rect">
            <a:avLst/>
          </a:prstGeom>
        </p:spPr>
      </p:pic>
      <p:sp>
        <p:nvSpPr>
          <p:cNvPr id="10" name="Right Arrow 9"/>
          <p:cNvSpPr/>
          <p:nvPr/>
        </p:nvSpPr>
        <p:spPr>
          <a:xfrm>
            <a:off x="5091255" y="5327991"/>
            <a:ext cx="264920" cy="1623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29881187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RANK TRANSFORMATIONS</a:t>
            </a:r>
            <a:endParaRPr lang="en-US" dirty="0"/>
          </a:p>
        </p:txBody>
      </p:sp>
      <p:pic>
        <p:nvPicPr>
          <p:cNvPr id="5" name="Picture 4"/>
          <p:cNvPicPr>
            <a:picLocks noChangeAspect="1"/>
          </p:cNvPicPr>
          <p:nvPr/>
        </p:nvPicPr>
        <p:blipFill>
          <a:blip r:embed="rId2"/>
          <a:stretch>
            <a:fillRect/>
          </a:stretch>
        </p:blipFill>
        <p:spPr>
          <a:xfrm>
            <a:off x="1338804" y="1959436"/>
            <a:ext cx="3581900" cy="1638529"/>
          </a:xfrm>
          <a:prstGeom prst="rect">
            <a:avLst/>
          </a:prstGeom>
        </p:spPr>
      </p:pic>
      <p:pic>
        <p:nvPicPr>
          <p:cNvPr id="6" name="Picture 5"/>
          <p:cNvPicPr>
            <a:picLocks noChangeAspect="1"/>
          </p:cNvPicPr>
          <p:nvPr/>
        </p:nvPicPr>
        <p:blipFill rotWithShape="1">
          <a:blip r:embed="rId3"/>
          <a:srcRect b="18619"/>
          <a:stretch/>
        </p:blipFill>
        <p:spPr>
          <a:xfrm>
            <a:off x="7499002" y="1810864"/>
            <a:ext cx="3530134" cy="1638529"/>
          </a:xfrm>
          <a:prstGeom prst="rect">
            <a:avLst/>
          </a:prstGeom>
        </p:spPr>
      </p:pic>
      <p:pic>
        <p:nvPicPr>
          <p:cNvPr id="7" name="Picture 6"/>
          <p:cNvPicPr>
            <a:picLocks noChangeAspect="1"/>
          </p:cNvPicPr>
          <p:nvPr/>
        </p:nvPicPr>
        <p:blipFill>
          <a:blip r:embed="rId4"/>
          <a:stretch>
            <a:fillRect/>
          </a:stretch>
        </p:blipFill>
        <p:spPr>
          <a:xfrm>
            <a:off x="465939" y="5036545"/>
            <a:ext cx="5630061" cy="1705213"/>
          </a:xfrm>
          <a:prstGeom prst="rect">
            <a:avLst/>
          </a:prstGeom>
        </p:spPr>
      </p:pic>
      <p:pic>
        <p:nvPicPr>
          <p:cNvPr id="8" name="Picture 7"/>
          <p:cNvPicPr>
            <a:picLocks noChangeAspect="1"/>
          </p:cNvPicPr>
          <p:nvPr/>
        </p:nvPicPr>
        <p:blipFill>
          <a:blip r:embed="rId5"/>
          <a:stretch>
            <a:fillRect/>
          </a:stretch>
        </p:blipFill>
        <p:spPr>
          <a:xfrm>
            <a:off x="6458565" y="5117518"/>
            <a:ext cx="5658640" cy="1543265"/>
          </a:xfrm>
          <a:prstGeom prst="rect">
            <a:avLst/>
          </a:prstGeom>
        </p:spPr>
      </p:pic>
      <p:pic>
        <p:nvPicPr>
          <p:cNvPr id="9" name="Picture 8"/>
          <p:cNvPicPr>
            <a:picLocks noChangeAspect="1"/>
          </p:cNvPicPr>
          <p:nvPr/>
        </p:nvPicPr>
        <p:blipFill>
          <a:blip r:embed="rId6"/>
          <a:stretch>
            <a:fillRect/>
          </a:stretch>
        </p:blipFill>
        <p:spPr>
          <a:xfrm>
            <a:off x="6458565" y="3774661"/>
            <a:ext cx="5611008" cy="1247949"/>
          </a:xfrm>
          <a:prstGeom prst="rect">
            <a:avLst/>
          </a:prstGeom>
        </p:spPr>
      </p:pic>
      <p:pic>
        <p:nvPicPr>
          <p:cNvPr id="10" name="Picture 9"/>
          <p:cNvPicPr>
            <a:picLocks noChangeAspect="1"/>
          </p:cNvPicPr>
          <p:nvPr/>
        </p:nvPicPr>
        <p:blipFill>
          <a:blip r:embed="rId7"/>
          <a:stretch>
            <a:fillRect/>
          </a:stretch>
        </p:blipFill>
        <p:spPr>
          <a:xfrm>
            <a:off x="532624" y="3755609"/>
            <a:ext cx="5563376" cy="1286054"/>
          </a:xfrm>
          <a:prstGeom prst="rect">
            <a:avLst/>
          </a:prstGeom>
        </p:spPr>
      </p:pic>
      <p:cxnSp>
        <p:nvCxnSpPr>
          <p:cNvPr id="13" name="Straight Connector 12"/>
          <p:cNvCxnSpPr/>
          <p:nvPr/>
        </p:nvCxnSpPr>
        <p:spPr>
          <a:xfrm>
            <a:off x="6276965" y="1810864"/>
            <a:ext cx="7389" cy="5047136"/>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7078389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4414" y="872455"/>
            <a:ext cx="11029616" cy="533108"/>
          </a:xfrm>
        </p:spPr>
        <p:txBody>
          <a:bodyPr/>
          <a:lstStyle/>
          <a:p>
            <a:r>
              <a:rPr lang="en-US" dirty="0" smtClean="0"/>
              <a:t>OUTPUTS : SCN 2</a:t>
            </a:r>
            <a:endParaRPr lang="en-US" dirty="0"/>
          </a:p>
        </p:txBody>
      </p:sp>
      <p:pic>
        <p:nvPicPr>
          <p:cNvPr id="4" name="Content Placeholder 3"/>
          <p:cNvPicPr>
            <a:picLocks noGrp="1" noChangeAspect="1"/>
          </p:cNvPicPr>
          <p:nvPr>
            <p:ph idx="1"/>
          </p:nvPr>
        </p:nvPicPr>
        <p:blipFill>
          <a:blip r:embed="rId2"/>
          <a:stretch>
            <a:fillRect/>
          </a:stretch>
        </p:blipFill>
        <p:spPr>
          <a:xfrm>
            <a:off x="1141401" y="2541951"/>
            <a:ext cx="3869124" cy="3678238"/>
          </a:xfrm>
          <a:prstGeom prst="rect">
            <a:avLst/>
          </a:prstGeom>
        </p:spPr>
      </p:pic>
      <p:pic>
        <p:nvPicPr>
          <p:cNvPr id="5" name="Picture 4"/>
          <p:cNvPicPr>
            <a:picLocks noChangeAspect="1"/>
          </p:cNvPicPr>
          <p:nvPr/>
        </p:nvPicPr>
        <p:blipFill>
          <a:blip r:embed="rId3"/>
          <a:stretch>
            <a:fillRect/>
          </a:stretch>
        </p:blipFill>
        <p:spPr>
          <a:xfrm>
            <a:off x="7001482" y="2468081"/>
            <a:ext cx="3929373" cy="3752108"/>
          </a:xfrm>
          <a:prstGeom prst="rect">
            <a:avLst/>
          </a:prstGeom>
        </p:spPr>
      </p:pic>
      <p:sp>
        <p:nvSpPr>
          <p:cNvPr id="6" name="TextBox 5"/>
          <p:cNvSpPr txBox="1"/>
          <p:nvPr/>
        </p:nvSpPr>
        <p:spPr>
          <a:xfrm>
            <a:off x="2382473" y="2030136"/>
            <a:ext cx="2189527" cy="377504"/>
          </a:xfrm>
          <a:prstGeom prst="rect">
            <a:avLst/>
          </a:prstGeom>
          <a:noFill/>
        </p:spPr>
        <p:txBody>
          <a:bodyPr wrap="square" rtlCol="0">
            <a:spAutoFit/>
          </a:bodyPr>
          <a:lstStyle/>
          <a:p>
            <a:r>
              <a:rPr lang="en-US" dirty="0" smtClean="0"/>
              <a:t>OUTPUT 1</a:t>
            </a:r>
            <a:endParaRPr lang="en-US" dirty="0"/>
          </a:p>
        </p:txBody>
      </p:sp>
      <p:sp>
        <p:nvSpPr>
          <p:cNvPr id="7" name="TextBox 6"/>
          <p:cNvSpPr txBox="1"/>
          <p:nvPr/>
        </p:nvSpPr>
        <p:spPr>
          <a:xfrm>
            <a:off x="8382000" y="2030136"/>
            <a:ext cx="2189527" cy="377504"/>
          </a:xfrm>
          <a:prstGeom prst="rect">
            <a:avLst/>
          </a:prstGeom>
          <a:noFill/>
        </p:spPr>
        <p:txBody>
          <a:bodyPr wrap="square" rtlCol="0">
            <a:spAutoFit/>
          </a:bodyPr>
          <a:lstStyle/>
          <a:p>
            <a:r>
              <a:rPr lang="en-US" dirty="0" smtClean="0"/>
              <a:t>OUTPUT 2</a:t>
            </a:r>
            <a:endParaRPr lang="en-US" dirty="0"/>
          </a:p>
        </p:txBody>
      </p:sp>
    </p:spTree>
    <p:extLst>
      <p:ext uri="{BB962C8B-B14F-4D97-AF65-F5344CB8AC3E}">
        <p14:creationId xmlns:p14="http://schemas.microsoft.com/office/powerpoint/2010/main" val="27919363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0858" y="822121"/>
            <a:ext cx="11029616" cy="667332"/>
          </a:xfrm>
        </p:spPr>
        <p:txBody>
          <a:bodyPr/>
          <a:lstStyle/>
          <a:p>
            <a:r>
              <a:rPr lang="en-US" dirty="0" smtClean="0"/>
              <a:t>SCN 3 : IMPLEMENT AGGREGATE  AND FILTER TRANS USING ETL</a:t>
            </a:r>
            <a:endParaRPr lang="en-US" dirty="0"/>
          </a:p>
        </p:txBody>
      </p:sp>
      <p:pic>
        <p:nvPicPr>
          <p:cNvPr id="4" name="Content Placeholder 3"/>
          <p:cNvPicPr>
            <a:picLocks noGrp="1" noChangeAspect="1"/>
          </p:cNvPicPr>
          <p:nvPr>
            <p:ph idx="1"/>
          </p:nvPr>
        </p:nvPicPr>
        <p:blipFill>
          <a:blip r:embed="rId2"/>
          <a:stretch>
            <a:fillRect/>
          </a:stretch>
        </p:blipFill>
        <p:spPr>
          <a:xfrm>
            <a:off x="459273" y="2937490"/>
            <a:ext cx="11461483" cy="3245196"/>
          </a:xfrm>
          <a:prstGeom prst="rect">
            <a:avLst/>
          </a:prstGeom>
        </p:spPr>
      </p:pic>
      <p:sp>
        <p:nvSpPr>
          <p:cNvPr id="8" name="TextBox 7"/>
          <p:cNvSpPr txBox="1"/>
          <p:nvPr/>
        </p:nvSpPr>
        <p:spPr>
          <a:xfrm>
            <a:off x="459273" y="2259503"/>
            <a:ext cx="11272786" cy="369332"/>
          </a:xfrm>
          <a:prstGeom prst="rect">
            <a:avLst/>
          </a:prstGeom>
          <a:noFill/>
        </p:spPr>
        <p:txBody>
          <a:bodyPr wrap="square" rtlCol="0">
            <a:spAutoFit/>
          </a:bodyPr>
          <a:lstStyle/>
          <a:p>
            <a:r>
              <a:rPr lang="en-US" dirty="0" smtClean="0"/>
              <a:t>MAPPING USING AGG  AND FILTER TRANS :</a:t>
            </a:r>
            <a:endParaRPr lang="en-US" dirty="0"/>
          </a:p>
        </p:txBody>
      </p:sp>
    </p:spTree>
    <p:extLst>
      <p:ext uri="{BB962C8B-B14F-4D97-AF65-F5344CB8AC3E}">
        <p14:creationId xmlns:p14="http://schemas.microsoft.com/office/powerpoint/2010/main" val="423985856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2469" y="796427"/>
            <a:ext cx="11029616" cy="659469"/>
          </a:xfrm>
        </p:spPr>
        <p:txBody>
          <a:bodyPr/>
          <a:lstStyle/>
          <a:p>
            <a:r>
              <a:rPr lang="en-US" dirty="0" smtClean="0"/>
              <a:t>TRANSFORMATIONS</a:t>
            </a:r>
            <a:endParaRPr lang="en-US" dirty="0"/>
          </a:p>
        </p:txBody>
      </p:sp>
      <p:pic>
        <p:nvPicPr>
          <p:cNvPr id="6" name="Content Placeholder 5"/>
          <p:cNvPicPr>
            <a:picLocks noGrp="1" noChangeAspect="1"/>
          </p:cNvPicPr>
          <p:nvPr>
            <p:ph idx="1"/>
          </p:nvPr>
        </p:nvPicPr>
        <p:blipFill>
          <a:blip r:embed="rId2"/>
          <a:stretch>
            <a:fillRect/>
          </a:stretch>
        </p:blipFill>
        <p:spPr>
          <a:xfrm>
            <a:off x="1956988" y="1980150"/>
            <a:ext cx="2606624" cy="2173492"/>
          </a:xfrm>
          <a:prstGeom prst="rect">
            <a:avLst/>
          </a:prstGeom>
        </p:spPr>
      </p:pic>
      <p:pic>
        <p:nvPicPr>
          <p:cNvPr id="7" name="Picture 6"/>
          <p:cNvPicPr>
            <a:picLocks noChangeAspect="1"/>
          </p:cNvPicPr>
          <p:nvPr/>
        </p:nvPicPr>
        <p:blipFill>
          <a:blip r:embed="rId3"/>
          <a:stretch>
            <a:fillRect/>
          </a:stretch>
        </p:blipFill>
        <p:spPr>
          <a:xfrm>
            <a:off x="5392029" y="1980150"/>
            <a:ext cx="5849167" cy="2396328"/>
          </a:xfrm>
          <a:prstGeom prst="rect">
            <a:avLst/>
          </a:prstGeom>
        </p:spPr>
      </p:pic>
      <p:pic>
        <p:nvPicPr>
          <p:cNvPr id="8" name="Picture 7"/>
          <p:cNvPicPr>
            <a:picLocks noChangeAspect="1"/>
          </p:cNvPicPr>
          <p:nvPr/>
        </p:nvPicPr>
        <p:blipFill>
          <a:blip r:embed="rId4"/>
          <a:stretch>
            <a:fillRect/>
          </a:stretch>
        </p:blipFill>
        <p:spPr>
          <a:xfrm>
            <a:off x="1956989" y="4295785"/>
            <a:ext cx="2606623" cy="2317992"/>
          </a:xfrm>
          <a:prstGeom prst="rect">
            <a:avLst/>
          </a:prstGeom>
        </p:spPr>
      </p:pic>
      <p:pic>
        <p:nvPicPr>
          <p:cNvPr id="9" name="Content Placeholder 3"/>
          <p:cNvPicPr>
            <a:picLocks noChangeAspect="1"/>
          </p:cNvPicPr>
          <p:nvPr/>
        </p:nvPicPr>
        <p:blipFill>
          <a:blip r:embed="rId5"/>
          <a:stretch>
            <a:fillRect/>
          </a:stretch>
        </p:blipFill>
        <p:spPr>
          <a:xfrm>
            <a:off x="5392027" y="4773649"/>
            <a:ext cx="5849169" cy="1362265"/>
          </a:xfrm>
          <a:prstGeom prst="rect">
            <a:avLst/>
          </a:prstGeom>
        </p:spPr>
      </p:pic>
      <p:sp>
        <p:nvSpPr>
          <p:cNvPr id="10" name="TextBox 9"/>
          <p:cNvSpPr txBox="1"/>
          <p:nvPr/>
        </p:nvSpPr>
        <p:spPr>
          <a:xfrm>
            <a:off x="260059" y="2882230"/>
            <a:ext cx="1535185" cy="369332"/>
          </a:xfrm>
          <a:prstGeom prst="rect">
            <a:avLst/>
          </a:prstGeom>
          <a:noFill/>
        </p:spPr>
        <p:txBody>
          <a:bodyPr wrap="square" rtlCol="0">
            <a:spAutoFit/>
          </a:bodyPr>
          <a:lstStyle/>
          <a:p>
            <a:r>
              <a:rPr lang="en-US" dirty="0" smtClean="0"/>
              <a:t>AGG TRANS</a:t>
            </a:r>
            <a:endParaRPr lang="en-US" dirty="0"/>
          </a:p>
        </p:txBody>
      </p:sp>
      <p:sp>
        <p:nvSpPr>
          <p:cNvPr id="11" name="TextBox 10"/>
          <p:cNvSpPr txBox="1"/>
          <p:nvPr/>
        </p:nvSpPr>
        <p:spPr>
          <a:xfrm>
            <a:off x="218113" y="5270115"/>
            <a:ext cx="1619076" cy="369332"/>
          </a:xfrm>
          <a:prstGeom prst="rect">
            <a:avLst/>
          </a:prstGeom>
          <a:noFill/>
        </p:spPr>
        <p:txBody>
          <a:bodyPr wrap="square" rtlCol="0">
            <a:spAutoFit/>
          </a:bodyPr>
          <a:lstStyle/>
          <a:p>
            <a:r>
              <a:rPr lang="en-US" dirty="0" smtClean="0"/>
              <a:t>FILTER TRANS</a:t>
            </a:r>
            <a:endParaRPr lang="en-US" dirty="0"/>
          </a:p>
        </p:txBody>
      </p:sp>
      <p:sp>
        <p:nvSpPr>
          <p:cNvPr id="12" name="Right Arrow 11"/>
          <p:cNvSpPr/>
          <p:nvPr/>
        </p:nvSpPr>
        <p:spPr>
          <a:xfrm>
            <a:off x="4776484" y="3056823"/>
            <a:ext cx="402671" cy="26508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ight Arrow 12"/>
          <p:cNvSpPr/>
          <p:nvPr/>
        </p:nvSpPr>
        <p:spPr>
          <a:xfrm>
            <a:off x="4776484" y="5322240"/>
            <a:ext cx="402671" cy="26508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0224469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9247" y="813732"/>
            <a:ext cx="11029616" cy="633776"/>
          </a:xfrm>
        </p:spPr>
        <p:txBody>
          <a:bodyPr/>
          <a:lstStyle/>
          <a:p>
            <a:r>
              <a:rPr lang="en-US" dirty="0" smtClean="0"/>
              <a:t>OUTPUT : SCN 3</a:t>
            </a:r>
            <a:endParaRPr lang="en-US" dirty="0"/>
          </a:p>
        </p:txBody>
      </p:sp>
      <p:pic>
        <p:nvPicPr>
          <p:cNvPr id="5" name="Picture 4"/>
          <p:cNvPicPr>
            <a:picLocks noChangeAspect="1"/>
          </p:cNvPicPr>
          <p:nvPr/>
        </p:nvPicPr>
        <p:blipFill>
          <a:blip r:embed="rId2"/>
          <a:stretch>
            <a:fillRect/>
          </a:stretch>
        </p:blipFill>
        <p:spPr>
          <a:xfrm>
            <a:off x="1394293" y="2060636"/>
            <a:ext cx="9511396" cy="4214328"/>
          </a:xfrm>
          <a:prstGeom prst="rect">
            <a:avLst/>
          </a:prstGeom>
        </p:spPr>
      </p:pic>
    </p:spTree>
    <p:extLst>
      <p:ext uri="{BB962C8B-B14F-4D97-AF65-F5344CB8AC3E}">
        <p14:creationId xmlns:p14="http://schemas.microsoft.com/office/powerpoint/2010/main" val="345442999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SCN 4 : IMPLEMENT FLAT FILE TRANSFERING TO TARGET USING AGGREGATION</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20848" y="2877511"/>
            <a:ext cx="11350303" cy="3678238"/>
          </a:xfrm>
        </p:spPr>
      </p:pic>
      <p:sp>
        <p:nvSpPr>
          <p:cNvPr id="5" name="TextBox 4"/>
          <p:cNvSpPr txBox="1"/>
          <p:nvPr/>
        </p:nvSpPr>
        <p:spPr>
          <a:xfrm>
            <a:off x="402672" y="2231472"/>
            <a:ext cx="3632433" cy="369332"/>
          </a:xfrm>
          <a:prstGeom prst="rect">
            <a:avLst/>
          </a:prstGeom>
          <a:noFill/>
        </p:spPr>
        <p:txBody>
          <a:bodyPr wrap="square" rtlCol="0">
            <a:spAutoFit/>
          </a:bodyPr>
          <a:lstStyle/>
          <a:p>
            <a:r>
              <a:rPr lang="en-US" dirty="0" smtClean="0"/>
              <a:t>MAPPING :</a:t>
            </a:r>
            <a:endParaRPr lang="en-US" dirty="0"/>
          </a:p>
        </p:txBody>
      </p:sp>
    </p:spTree>
    <p:extLst>
      <p:ext uri="{BB962C8B-B14F-4D97-AF65-F5344CB8AC3E}">
        <p14:creationId xmlns:p14="http://schemas.microsoft.com/office/powerpoint/2010/main" val="76699107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1192" y="805342"/>
            <a:ext cx="11029616" cy="642165"/>
          </a:xfrm>
        </p:spPr>
        <p:txBody>
          <a:bodyPr/>
          <a:lstStyle/>
          <a:p>
            <a:r>
              <a:rPr lang="en-US" dirty="0" smtClean="0"/>
              <a:t>AGG  TRANSFORMATION</a:t>
            </a:r>
            <a:endParaRPr lang="en-US" dirty="0"/>
          </a:p>
        </p:txBody>
      </p:sp>
      <p:pic>
        <p:nvPicPr>
          <p:cNvPr id="4" name="Content Placeholder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31378" y="4093828"/>
            <a:ext cx="5459979" cy="2701255"/>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31378" y="1913705"/>
            <a:ext cx="5459979" cy="1988190"/>
          </a:xfrm>
          <a:prstGeom prst="rect">
            <a:avLst/>
          </a:prstGeom>
        </p:spPr>
      </p:pic>
      <p:pic>
        <p:nvPicPr>
          <p:cNvPr id="8" name="Picture 7"/>
          <p:cNvPicPr>
            <a:picLocks noChangeAspect="1"/>
          </p:cNvPicPr>
          <p:nvPr/>
        </p:nvPicPr>
        <p:blipFill>
          <a:blip r:embed="rId4"/>
          <a:stretch>
            <a:fillRect/>
          </a:stretch>
        </p:blipFill>
        <p:spPr>
          <a:xfrm>
            <a:off x="837899" y="2907800"/>
            <a:ext cx="3230402" cy="2204274"/>
          </a:xfrm>
          <a:prstGeom prst="rect">
            <a:avLst/>
          </a:prstGeom>
        </p:spPr>
      </p:pic>
      <p:sp>
        <p:nvSpPr>
          <p:cNvPr id="9" name="Right Arrow 8"/>
          <p:cNvSpPr/>
          <p:nvPr/>
        </p:nvSpPr>
        <p:spPr>
          <a:xfrm>
            <a:off x="4572000" y="3414319"/>
            <a:ext cx="520117" cy="31878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ight Arrow 9"/>
          <p:cNvSpPr/>
          <p:nvPr/>
        </p:nvSpPr>
        <p:spPr>
          <a:xfrm>
            <a:off x="4541191" y="4338506"/>
            <a:ext cx="520117" cy="31878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18152499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4414" y="450486"/>
            <a:ext cx="11029616" cy="1013800"/>
          </a:xfrm>
        </p:spPr>
        <p:txBody>
          <a:bodyPr/>
          <a:lstStyle/>
          <a:p>
            <a:r>
              <a:rPr lang="en-US" dirty="0" smtClean="0"/>
              <a:t>DATA ENGINEERING</a:t>
            </a:r>
            <a:endParaRPr lang="en-US" dirty="0"/>
          </a:p>
        </p:txBody>
      </p:sp>
      <p:sp>
        <p:nvSpPr>
          <p:cNvPr id="3" name="Content Placeholder 2"/>
          <p:cNvSpPr>
            <a:spLocks noGrp="1"/>
          </p:cNvSpPr>
          <p:nvPr>
            <p:ph idx="1"/>
          </p:nvPr>
        </p:nvSpPr>
        <p:spPr>
          <a:xfrm>
            <a:off x="430190" y="1578171"/>
            <a:ext cx="11029615" cy="3678303"/>
          </a:xfrm>
        </p:spPr>
        <p:txBody>
          <a:bodyPr>
            <a:normAutofit/>
          </a:bodyPr>
          <a:lstStyle/>
          <a:p>
            <a:pPr>
              <a:lnSpc>
                <a:spcPct val="150000"/>
              </a:lnSpc>
            </a:pPr>
            <a:r>
              <a:rPr lang="en-US" sz="2000" dirty="0" smtClean="0"/>
              <a:t>Data </a:t>
            </a:r>
            <a:r>
              <a:rPr lang="en-US" sz="2000" dirty="0"/>
              <a:t>engineering is the practice designing and building systems for collecting, storing, and analyzing data at </a:t>
            </a:r>
            <a:r>
              <a:rPr lang="en-US" sz="2000" dirty="0" smtClean="0"/>
              <a:t>scale</a:t>
            </a:r>
          </a:p>
          <a:p>
            <a:pPr>
              <a:lnSpc>
                <a:spcPct val="150000"/>
              </a:lnSpc>
            </a:pPr>
            <a:r>
              <a:rPr lang="en-US" sz="2000" dirty="0"/>
              <a:t>Data engineering helps make data more useful and accessible for consumers of data</a:t>
            </a:r>
            <a:endParaRPr lang="en-US" sz="2000" dirty="0" smtClean="0"/>
          </a:p>
          <a:p>
            <a:pPr>
              <a:lnSpc>
                <a:spcPct val="150000"/>
              </a:lnSpc>
            </a:pPr>
            <a:r>
              <a:rPr lang="en-US" sz="2000" dirty="0"/>
              <a:t>Data engineers work in a variety of settings to build systems that collect, manage, and convert raw data into usable information for data scientists and business analysts to interpret.</a:t>
            </a:r>
          </a:p>
        </p:txBody>
      </p:sp>
    </p:spTree>
    <p:extLst>
      <p:ext uri="{BB962C8B-B14F-4D97-AF65-F5344CB8AC3E}">
        <p14:creationId xmlns:p14="http://schemas.microsoft.com/office/powerpoint/2010/main" val="263140171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1192" y="864065"/>
            <a:ext cx="11029616" cy="608609"/>
          </a:xfrm>
        </p:spPr>
        <p:txBody>
          <a:bodyPr/>
          <a:lstStyle/>
          <a:p>
            <a:r>
              <a:rPr lang="en-US" dirty="0" smtClean="0"/>
              <a:t>OUTPUT : SCN 4</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90496" y="2119530"/>
            <a:ext cx="5611008" cy="714475"/>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35112" y="3237579"/>
            <a:ext cx="4145981" cy="3359140"/>
          </a:xfrm>
          <a:prstGeom prst="rect">
            <a:avLst/>
          </a:prstGeom>
        </p:spPr>
      </p:pic>
      <p:sp>
        <p:nvSpPr>
          <p:cNvPr id="6" name="TextBox 5"/>
          <p:cNvSpPr txBox="1"/>
          <p:nvPr/>
        </p:nvSpPr>
        <p:spPr>
          <a:xfrm>
            <a:off x="581192" y="2357607"/>
            <a:ext cx="2164360" cy="369332"/>
          </a:xfrm>
          <a:prstGeom prst="rect">
            <a:avLst/>
          </a:prstGeom>
          <a:noFill/>
        </p:spPr>
        <p:txBody>
          <a:bodyPr wrap="square" rtlCol="0">
            <a:spAutoFit/>
          </a:bodyPr>
          <a:lstStyle/>
          <a:p>
            <a:r>
              <a:rPr lang="en-US" dirty="0" smtClean="0"/>
              <a:t>WORKFLOW RUN</a:t>
            </a:r>
            <a:endParaRPr lang="en-US" dirty="0"/>
          </a:p>
        </p:txBody>
      </p:sp>
      <p:sp>
        <p:nvSpPr>
          <p:cNvPr id="7" name="TextBox 6"/>
          <p:cNvSpPr txBox="1"/>
          <p:nvPr/>
        </p:nvSpPr>
        <p:spPr>
          <a:xfrm>
            <a:off x="1516053" y="4933793"/>
            <a:ext cx="1292245" cy="369332"/>
          </a:xfrm>
          <a:prstGeom prst="rect">
            <a:avLst/>
          </a:prstGeom>
          <a:noFill/>
        </p:spPr>
        <p:txBody>
          <a:bodyPr wrap="square" rtlCol="0">
            <a:spAutoFit/>
          </a:bodyPr>
          <a:lstStyle/>
          <a:p>
            <a:r>
              <a:rPr lang="en-US" dirty="0" smtClean="0"/>
              <a:t>OUTPUT</a:t>
            </a:r>
            <a:endParaRPr lang="en-US" dirty="0"/>
          </a:p>
        </p:txBody>
      </p:sp>
      <p:sp>
        <p:nvSpPr>
          <p:cNvPr id="8" name="Right Arrow 7"/>
          <p:cNvSpPr/>
          <p:nvPr/>
        </p:nvSpPr>
        <p:spPr>
          <a:xfrm>
            <a:off x="2808298" y="2471974"/>
            <a:ext cx="209725" cy="14059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ight Arrow 8"/>
          <p:cNvSpPr/>
          <p:nvPr/>
        </p:nvSpPr>
        <p:spPr>
          <a:xfrm>
            <a:off x="2810650" y="5048160"/>
            <a:ext cx="209725" cy="14059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74941351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1192" y="964733"/>
            <a:ext cx="11029616" cy="491163"/>
          </a:xfrm>
        </p:spPr>
        <p:txBody>
          <a:bodyPr>
            <a:normAutofit/>
          </a:bodyPr>
          <a:lstStyle/>
          <a:p>
            <a:r>
              <a:rPr lang="en-US" sz="2400" dirty="0" smtClean="0"/>
              <a:t>SCN 5 : CREATE DIFFERENT SOURCES &amp; TARGETS INTEGRATE WITH ETL</a:t>
            </a:r>
            <a:endParaRPr lang="en-US" sz="2400"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81192" y="2718122"/>
            <a:ext cx="11029616" cy="3678238"/>
          </a:xfrm>
        </p:spPr>
      </p:pic>
      <p:sp>
        <p:nvSpPr>
          <p:cNvPr id="5" name="TextBox 4"/>
          <p:cNvSpPr txBox="1"/>
          <p:nvPr/>
        </p:nvSpPr>
        <p:spPr>
          <a:xfrm>
            <a:off x="581192" y="2116262"/>
            <a:ext cx="3632433" cy="369332"/>
          </a:xfrm>
          <a:prstGeom prst="rect">
            <a:avLst/>
          </a:prstGeom>
          <a:noFill/>
        </p:spPr>
        <p:txBody>
          <a:bodyPr wrap="square" rtlCol="0">
            <a:spAutoFit/>
          </a:bodyPr>
          <a:lstStyle/>
          <a:p>
            <a:r>
              <a:rPr lang="en-US" dirty="0" smtClean="0"/>
              <a:t>MAPPING :</a:t>
            </a:r>
            <a:endParaRPr lang="en-US" dirty="0"/>
          </a:p>
        </p:txBody>
      </p:sp>
    </p:spTree>
    <p:extLst>
      <p:ext uri="{BB962C8B-B14F-4D97-AF65-F5344CB8AC3E}">
        <p14:creationId xmlns:p14="http://schemas.microsoft.com/office/powerpoint/2010/main" val="75913015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1192" y="914399"/>
            <a:ext cx="11029616" cy="575053"/>
          </a:xfrm>
        </p:spPr>
        <p:txBody>
          <a:bodyPr/>
          <a:lstStyle/>
          <a:p>
            <a:r>
              <a:rPr lang="en-US" dirty="0" smtClean="0"/>
              <a:t>JOIN TRANS</a:t>
            </a:r>
            <a:endParaRPr lang="en-US" dirty="0"/>
          </a:p>
        </p:txBody>
      </p:sp>
      <p:pic>
        <p:nvPicPr>
          <p:cNvPr id="4" name="Content Placeholder 3"/>
          <p:cNvPicPr>
            <a:picLocks noGrp="1" noChangeAspect="1"/>
          </p:cNvPicPr>
          <p:nvPr>
            <p:ph idx="1"/>
          </p:nvPr>
        </p:nvPicPr>
        <p:blipFill>
          <a:blip r:embed="rId2"/>
          <a:stretch>
            <a:fillRect/>
          </a:stretch>
        </p:blipFill>
        <p:spPr>
          <a:xfrm>
            <a:off x="581192" y="2479635"/>
            <a:ext cx="3613807" cy="3131700"/>
          </a:xfrm>
          <a:prstGeom prst="rect">
            <a:avLst/>
          </a:prstGeom>
        </p:spPr>
      </p:pic>
      <p:pic>
        <p:nvPicPr>
          <p:cNvPr id="5" name="Content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60565" y="2479635"/>
            <a:ext cx="6417578" cy="3131700"/>
          </a:xfrm>
          <a:prstGeom prst="rect">
            <a:avLst/>
          </a:prstGeom>
        </p:spPr>
      </p:pic>
      <p:sp>
        <p:nvSpPr>
          <p:cNvPr id="6" name="Right Arrow 5"/>
          <p:cNvSpPr/>
          <p:nvPr/>
        </p:nvSpPr>
        <p:spPr>
          <a:xfrm>
            <a:off x="4555474" y="3808602"/>
            <a:ext cx="444616" cy="35233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86501294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1192" y="931177"/>
            <a:ext cx="11029616" cy="541497"/>
          </a:xfrm>
        </p:spPr>
        <p:txBody>
          <a:bodyPr/>
          <a:lstStyle/>
          <a:p>
            <a:r>
              <a:rPr lang="en-US" dirty="0" smtClean="0"/>
              <a:t>OUTPUT : SCN 5</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397541" y="1986238"/>
            <a:ext cx="6518245" cy="1133633"/>
          </a:xfrm>
          <a:prstGeom prst="rect">
            <a:avLst/>
          </a:prstGeom>
        </p:spPr>
      </p:pic>
      <p:sp>
        <p:nvSpPr>
          <p:cNvPr id="5" name="TextBox 4"/>
          <p:cNvSpPr txBox="1"/>
          <p:nvPr/>
        </p:nvSpPr>
        <p:spPr>
          <a:xfrm>
            <a:off x="387002" y="2338011"/>
            <a:ext cx="3198703" cy="400110"/>
          </a:xfrm>
          <a:prstGeom prst="rect">
            <a:avLst/>
          </a:prstGeom>
          <a:noFill/>
        </p:spPr>
        <p:txBody>
          <a:bodyPr wrap="square" rtlCol="0">
            <a:spAutoFit/>
          </a:bodyPr>
          <a:lstStyle/>
          <a:p>
            <a:r>
              <a:rPr lang="en-US" sz="2000" dirty="0" smtClean="0"/>
              <a:t>WORKFLOW RUN</a:t>
            </a:r>
            <a:endParaRPr lang="en-US" sz="2000" dirty="0"/>
          </a:p>
        </p:txBody>
      </p:sp>
      <p:sp>
        <p:nvSpPr>
          <p:cNvPr id="6" name="Right Arrow 5"/>
          <p:cNvSpPr/>
          <p:nvPr/>
        </p:nvSpPr>
        <p:spPr>
          <a:xfrm>
            <a:off x="2778996" y="2430026"/>
            <a:ext cx="295629" cy="2460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37873" y="3360176"/>
            <a:ext cx="8666774" cy="2867425"/>
          </a:xfrm>
          <a:prstGeom prst="rect">
            <a:avLst/>
          </a:prstGeom>
        </p:spPr>
      </p:pic>
      <p:sp>
        <p:nvSpPr>
          <p:cNvPr id="8" name="TextBox 7"/>
          <p:cNvSpPr txBox="1"/>
          <p:nvPr/>
        </p:nvSpPr>
        <p:spPr>
          <a:xfrm>
            <a:off x="1340230" y="4547585"/>
            <a:ext cx="1292245" cy="369332"/>
          </a:xfrm>
          <a:prstGeom prst="rect">
            <a:avLst/>
          </a:prstGeom>
          <a:noFill/>
        </p:spPr>
        <p:txBody>
          <a:bodyPr wrap="square" rtlCol="0">
            <a:spAutoFit/>
          </a:bodyPr>
          <a:lstStyle/>
          <a:p>
            <a:r>
              <a:rPr lang="en-US" dirty="0" smtClean="0"/>
              <a:t>OUTPUT</a:t>
            </a:r>
            <a:endParaRPr lang="en-US" dirty="0"/>
          </a:p>
        </p:txBody>
      </p:sp>
      <p:sp>
        <p:nvSpPr>
          <p:cNvPr id="9" name="Right Arrow 8"/>
          <p:cNvSpPr/>
          <p:nvPr/>
        </p:nvSpPr>
        <p:spPr>
          <a:xfrm>
            <a:off x="2689544" y="4609221"/>
            <a:ext cx="295629" cy="2460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20290309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SPARK SQL</a:t>
            </a:r>
            <a:endParaRPr lang="en-US" dirty="0"/>
          </a:p>
        </p:txBody>
      </p:sp>
    </p:spTree>
    <p:extLst>
      <p:ext uri="{BB962C8B-B14F-4D97-AF65-F5344CB8AC3E}">
        <p14:creationId xmlns:p14="http://schemas.microsoft.com/office/powerpoint/2010/main" val="52178758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6025" y="847288"/>
            <a:ext cx="11029616" cy="667332"/>
          </a:xfrm>
        </p:spPr>
        <p:txBody>
          <a:bodyPr/>
          <a:lstStyle/>
          <a:p>
            <a:r>
              <a:rPr lang="en-US" dirty="0" smtClean="0"/>
              <a:t>STEPS</a:t>
            </a:r>
            <a:endParaRPr lang="en-US" dirty="0"/>
          </a:p>
        </p:txBody>
      </p:sp>
      <p:sp>
        <p:nvSpPr>
          <p:cNvPr id="3" name="Content Placeholder 2"/>
          <p:cNvSpPr>
            <a:spLocks noGrp="1"/>
          </p:cNvSpPr>
          <p:nvPr>
            <p:ph idx="1"/>
          </p:nvPr>
        </p:nvSpPr>
        <p:spPr>
          <a:xfrm>
            <a:off x="455358" y="2155329"/>
            <a:ext cx="11029615" cy="3678303"/>
          </a:xfrm>
        </p:spPr>
        <p:txBody>
          <a:bodyPr>
            <a:normAutofit fontScale="85000" lnSpcReduction="10000"/>
          </a:bodyPr>
          <a:lstStyle/>
          <a:p>
            <a:pPr>
              <a:lnSpc>
                <a:spcPct val="200000"/>
              </a:lnSpc>
            </a:pPr>
            <a:r>
              <a:rPr lang="en-US" sz="2400" dirty="0" smtClean="0"/>
              <a:t>IMPORT LIBRARIES</a:t>
            </a:r>
          </a:p>
          <a:p>
            <a:pPr>
              <a:lnSpc>
                <a:spcPct val="200000"/>
              </a:lnSpc>
            </a:pPr>
            <a:r>
              <a:rPr lang="en-US" sz="2400" dirty="0" smtClean="0"/>
              <a:t>IMPORT THE DATASET FROM HDFS</a:t>
            </a:r>
          </a:p>
          <a:p>
            <a:pPr>
              <a:lnSpc>
                <a:spcPct val="200000"/>
              </a:lnSpc>
            </a:pPr>
            <a:r>
              <a:rPr lang="en-US" sz="2400" dirty="0" smtClean="0"/>
              <a:t>CREATE TEMP TABLES</a:t>
            </a:r>
          </a:p>
          <a:p>
            <a:pPr>
              <a:lnSpc>
                <a:spcPct val="200000"/>
              </a:lnSpc>
            </a:pPr>
            <a:r>
              <a:rPr lang="en-US" sz="2400" dirty="0" smtClean="0"/>
              <a:t>RUN THE QUERIES</a:t>
            </a:r>
          </a:p>
          <a:p>
            <a:pPr>
              <a:lnSpc>
                <a:spcPct val="200000"/>
              </a:lnSpc>
            </a:pPr>
            <a:r>
              <a:rPr lang="en-US" sz="2400" dirty="0" smtClean="0"/>
              <a:t>SAVE THE OUTPUT INTO HDFS</a:t>
            </a:r>
          </a:p>
          <a:p>
            <a:endParaRPr lang="en-US" dirty="0"/>
          </a:p>
        </p:txBody>
      </p:sp>
    </p:spTree>
    <p:extLst>
      <p:ext uri="{BB962C8B-B14F-4D97-AF65-F5344CB8AC3E}">
        <p14:creationId xmlns:p14="http://schemas.microsoft.com/office/powerpoint/2010/main" val="317360451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1192" y="922789"/>
            <a:ext cx="11029616" cy="616998"/>
          </a:xfrm>
        </p:spPr>
        <p:txBody>
          <a:bodyPr/>
          <a:lstStyle/>
          <a:p>
            <a:r>
              <a:rPr lang="en-US" dirty="0" smtClean="0"/>
              <a:t>SCENARIOS</a:t>
            </a:r>
            <a:endParaRPr lang="en-US" dirty="0"/>
          </a:p>
        </p:txBody>
      </p:sp>
      <p:sp>
        <p:nvSpPr>
          <p:cNvPr id="3" name="Content Placeholder 2"/>
          <p:cNvSpPr>
            <a:spLocks noGrp="1"/>
          </p:cNvSpPr>
          <p:nvPr>
            <p:ph idx="1"/>
          </p:nvPr>
        </p:nvSpPr>
        <p:spPr>
          <a:xfrm>
            <a:off x="581192" y="1879134"/>
            <a:ext cx="11364731" cy="4781725"/>
          </a:xfrm>
        </p:spPr>
        <p:txBody>
          <a:bodyPr>
            <a:normAutofit fontScale="92500" lnSpcReduction="10000"/>
          </a:bodyPr>
          <a:lstStyle/>
          <a:p>
            <a:pPr lvl="0">
              <a:lnSpc>
                <a:spcPct val="150000"/>
              </a:lnSpc>
            </a:pPr>
            <a:r>
              <a:rPr lang="en-US" dirty="0"/>
              <a:t>Show Applicant id, income_sum, and property_insurance_amt in the decreasing order of property_insurance_amt (uses OOT Demog Info Affordable Home Loans)</a:t>
            </a:r>
          </a:p>
          <a:p>
            <a:pPr lvl="0">
              <a:lnSpc>
                <a:spcPct val="150000"/>
              </a:lnSpc>
            </a:pPr>
            <a:r>
              <a:rPr lang="en-US" dirty="0"/>
              <a:t>Find the sum of </a:t>
            </a:r>
            <a:r>
              <a:rPr lang="en-US" dirty="0" err="1"/>
              <a:t>Property_Insurance_amt</a:t>
            </a:r>
            <a:r>
              <a:rPr lang="en-US" dirty="0"/>
              <a:t> based on Loan sub_type (uses OOT Demog Info Affordable Home Loans</a:t>
            </a:r>
            <a:r>
              <a:rPr lang="en-US" dirty="0" smtClean="0"/>
              <a:t>)</a:t>
            </a:r>
            <a:r>
              <a:rPr lang="en-US" dirty="0"/>
              <a:t> </a:t>
            </a:r>
          </a:p>
          <a:p>
            <a:pPr lvl="0">
              <a:lnSpc>
                <a:spcPct val="150000"/>
              </a:lnSpc>
            </a:pPr>
            <a:r>
              <a:rPr lang="en-US" dirty="0"/>
              <a:t>Find the maximum and minimum of </a:t>
            </a:r>
            <a:r>
              <a:rPr lang="en-US" dirty="0" err="1"/>
              <a:t>Property_Insurance_amt</a:t>
            </a:r>
            <a:r>
              <a:rPr lang="en-US" dirty="0"/>
              <a:t> based on channel code. (uses OOT Demog Info Affordable Home Loans</a:t>
            </a:r>
            <a:r>
              <a:rPr lang="en-US" dirty="0" smtClean="0"/>
              <a:t>)</a:t>
            </a:r>
            <a:endParaRPr lang="en-US" dirty="0"/>
          </a:p>
          <a:p>
            <a:pPr lvl="0">
              <a:lnSpc>
                <a:spcPct val="150000"/>
              </a:lnSpc>
            </a:pPr>
            <a:r>
              <a:rPr lang="en-US" dirty="0"/>
              <a:t>Find the application ids whose income sum is more than 100000 and sort it in descending order. (uses OOT Demog Info Affordable Home Loans)</a:t>
            </a:r>
          </a:p>
          <a:p>
            <a:pPr lvl="0">
              <a:lnSpc>
                <a:spcPct val="150000"/>
              </a:lnSpc>
            </a:pPr>
            <a:r>
              <a:rPr lang="en-US" dirty="0"/>
              <a:t>Print Applicant id, income_sum, property_insurance_amt, and requested tenure where 20 &lt;= requested tenure &lt;= 50 and is in descending order of income sum. (uses OOT Demog Info Affordable Home Loans</a:t>
            </a:r>
            <a:r>
              <a:rPr lang="en-US" dirty="0" smtClean="0"/>
              <a:t>)</a:t>
            </a:r>
            <a:endParaRPr lang="en-US" dirty="0"/>
          </a:p>
          <a:p>
            <a:pPr lvl="0">
              <a:lnSpc>
                <a:spcPct val="150000"/>
              </a:lnSpc>
            </a:pPr>
            <a:r>
              <a:rPr lang="en-US" dirty="0"/>
              <a:t>Find max of Max Delinquency in Home Loan trades in last 24m per Nature of Organization (uses OOT Demog Info Affordable Home Loans and OOT Bureau Info Affordable Home Loans)</a:t>
            </a:r>
          </a:p>
        </p:txBody>
      </p:sp>
    </p:spTree>
    <p:extLst>
      <p:ext uri="{BB962C8B-B14F-4D97-AF65-F5344CB8AC3E}">
        <p14:creationId xmlns:p14="http://schemas.microsoft.com/office/powerpoint/2010/main" val="157325115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1191" y="780176"/>
            <a:ext cx="11029616" cy="684110"/>
          </a:xfrm>
        </p:spPr>
        <p:txBody>
          <a:bodyPr/>
          <a:lstStyle/>
          <a:p>
            <a:r>
              <a:rPr lang="en-US" dirty="0" smtClean="0"/>
              <a:t>IMPORTING LIBRARIES</a:t>
            </a:r>
            <a:endParaRPr lang="en-US" dirty="0"/>
          </a:p>
        </p:txBody>
      </p:sp>
      <p:pic>
        <p:nvPicPr>
          <p:cNvPr id="4" name="Content Placeholder 3"/>
          <p:cNvPicPr>
            <a:picLocks noGrp="1" noChangeAspect="1"/>
          </p:cNvPicPr>
          <p:nvPr>
            <p:ph idx="1"/>
          </p:nvPr>
        </p:nvPicPr>
        <p:blipFill>
          <a:blip r:embed="rId2"/>
          <a:stretch>
            <a:fillRect/>
          </a:stretch>
        </p:blipFill>
        <p:spPr>
          <a:xfrm>
            <a:off x="489134" y="2248336"/>
            <a:ext cx="11213729" cy="4219575"/>
          </a:xfrm>
          <a:prstGeom prst="rect">
            <a:avLst/>
          </a:prstGeom>
        </p:spPr>
      </p:pic>
    </p:spTree>
    <p:extLst>
      <p:ext uri="{BB962C8B-B14F-4D97-AF65-F5344CB8AC3E}">
        <p14:creationId xmlns:p14="http://schemas.microsoft.com/office/powerpoint/2010/main" val="222524243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1192" y="914399"/>
            <a:ext cx="11029616" cy="570451"/>
          </a:xfrm>
        </p:spPr>
        <p:txBody>
          <a:bodyPr>
            <a:normAutofit/>
          </a:bodyPr>
          <a:lstStyle/>
          <a:p>
            <a:r>
              <a:rPr lang="en-US" dirty="0" smtClean="0"/>
              <a:t>IMPORTING DATASETS</a:t>
            </a:r>
            <a:endParaRPr lang="en-US" dirty="0"/>
          </a:p>
        </p:txBody>
      </p:sp>
      <p:pic>
        <p:nvPicPr>
          <p:cNvPr id="4" name="Content Placeholder 3"/>
          <p:cNvPicPr>
            <a:picLocks noGrp="1" noChangeAspect="1"/>
          </p:cNvPicPr>
          <p:nvPr>
            <p:ph idx="1"/>
          </p:nvPr>
        </p:nvPicPr>
        <p:blipFill>
          <a:blip r:embed="rId2"/>
          <a:stretch>
            <a:fillRect/>
          </a:stretch>
        </p:blipFill>
        <p:spPr>
          <a:xfrm>
            <a:off x="200892" y="2441284"/>
            <a:ext cx="5895108" cy="3959516"/>
          </a:xfrm>
          <a:prstGeom prst="rect">
            <a:avLst/>
          </a:prstGeom>
        </p:spPr>
      </p:pic>
      <p:pic>
        <p:nvPicPr>
          <p:cNvPr id="5" name="Picture 4"/>
          <p:cNvPicPr>
            <a:picLocks noChangeAspect="1"/>
          </p:cNvPicPr>
          <p:nvPr/>
        </p:nvPicPr>
        <p:blipFill>
          <a:blip r:embed="rId3"/>
          <a:stretch>
            <a:fillRect/>
          </a:stretch>
        </p:blipFill>
        <p:spPr>
          <a:xfrm>
            <a:off x="6258188" y="2441284"/>
            <a:ext cx="5763236" cy="3959516"/>
          </a:xfrm>
          <a:prstGeom prst="rect">
            <a:avLst/>
          </a:prstGeom>
        </p:spPr>
      </p:pic>
      <p:sp>
        <p:nvSpPr>
          <p:cNvPr id="6" name="TextBox 5"/>
          <p:cNvSpPr txBox="1"/>
          <p:nvPr/>
        </p:nvSpPr>
        <p:spPr>
          <a:xfrm>
            <a:off x="7961153" y="1915270"/>
            <a:ext cx="2357306" cy="369332"/>
          </a:xfrm>
          <a:prstGeom prst="rect">
            <a:avLst/>
          </a:prstGeom>
          <a:noFill/>
        </p:spPr>
        <p:txBody>
          <a:bodyPr wrap="square" rtlCol="0">
            <a:spAutoFit/>
          </a:bodyPr>
          <a:lstStyle/>
          <a:p>
            <a:r>
              <a:rPr lang="en-US" dirty="0" smtClean="0"/>
              <a:t>DATASET 2- BUREAU</a:t>
            </a:r>
            <a:endParaRPr lang="en-US" dirty="0"/>
          </a:p>
        </p:txBody>
      </p:sp>
      <p:sp>
        <p:nvSpPr>
          <p:cNvPr id="7" name="TextBox 6"/>
          <p:cNvSpPr txBox="1"/>
          <p:nvPr/>
        </p:nvSpPr>
        <p:spPr>
          <a:xfrm>
            <a:off x="1930866" y="1915270"/>
            <a:ext cx="2758580" cy="369332"/>
          </a:xfrm>
          <a:prstGeom prst="rect">
            <a:avLst/>
          </a:prstGeom>
          <a:noFill/>
        </p:spPr>
        <p:txBody>
          <a:bodyPr wrap="square" rtlCol="0">
            <a:spAutoFit/>
          </a:bodyPr>
          <a:lstStyle/>
          <a:p>
            <a:r>
              <a:rPr lang="en-US" dirty="0" smtClean="0"/>
              <a:t>DATASET 1- DEMOG</a:t>
            </a:r>
            <a:endParaRPr lang="en-US" dirty="0"/>
          </a:p>
        </p:txBody>
      </p:sp>
    </p:spTree>
    <p:extLst>
      <p:ext uri="{BB962C8B-B14F-4D97-AF65-F5344CB8AC3E}">
        <p14:creationId xmlns:p14="http://schemas.microsoft.com/office/powerpoint/2010/main" val="186946450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SCHEMAS OF DATASETS</a:t>
            </a:r>
            <a:endParaRPr lang="en-US" dirty="0"/>
          </a:p>
        </p:txBody>
      </p:sp>
      <p:pic>
        <p:nvPicPr>
          <p:cNvPr id="4" name="Content Placeholder 3"/>
          <p:cNvPicPr>
            <a:picLocks noGrp="1" noChangeAspect="1"/>
          </p:cNvPicPr>
          <p:nvPr>
            <p:ph idx="1"/>
          </p:nvPr>
        </p:nvPicPr>
        <p:blipFill>
          <a:blip r:embed="rId2"/>
          <a:stretch>
            <a:fillRect/>
          </a:stretch>
        </p:blipFill>
        <p:spPr>
          <a:xfrm>
            <a:off x="769956" y="2540278"/>
            <a:ext cx="3416149" cy="3678238"/>
          </a:xfrm>
          <a:prstGeom prst="rect">
            <a:avLst/>
          </a:prstGeom>
        </p:spPr>
      </p:pic>
      <p:pic>
        <p:nvPicPr>
          <p:cNvPr id="5" name="Picture 4"/>
          <p:cNvPicPr>
            <a:picLocks noChangeAspect="1"/>
          </p:cNvPicPr>
          <p:nvPr/>
        </p:nvPicPr>
        <p:blipFill>
          <a:blip r:embed="rId3"/>
          <a:stretch>
            <a:fillRect/>
          </a:stretch>
        </p:blipFill>
        <p:spPr>
          <a:xfrm>
            <a:off x="4546007" y="2540278"/>
            <a:ext cx="3649062" cy="3678238"/>
          </a:xfrm>
          <a:prstGeom prst="rect">
            <a:avLst/>
          </a:prstGeom>
        </p:spPr>
      </p:pic>
      <p:pic>
        <p:nvPicPr>
          <p:cNvPr id="6" name="Picture 5"/>
          <p:cNvPicPr>
            <a:picLocks noChangeAspect="1"/>
          </p:cNvPicPr>
          <p:nvPr/>
        </p:nvPicPr>
        <p:blipFill>
          <a:blip r:embed="rId4"/>
          <a:stretch>
            <a:fillRect/>
          </a:stretch>
        </p:blipFill>
        <p:spPr>
          <a:xfrm>
            <a:off x="8195069" y="2540278"/>
            <a:ext cx="3546387" cy="3678238"/>
          </a:xfrm>
          <a:prstGeom prst="rect">
            <a:avLst/>
          </a:prstGeom>
        </p:spPr>
      </p:pic>
      <p:sp>
        <p:nvSpPr>
          <p:cNvPr id="8" name="TextBox 7"/>
          <p:cNvSpPr txBox="1"/>
          <p:nvPr/>
        </p:nvSpPr>
        <p:spPr>
          <a:xfrm>
            <a:off x="1310081" y="2049494"/>
            <a:ext cx="2758580" cy="369332"/>
          </a:xfrm>
          <a:prstGeom prst="rect">
            <a:avLst/>
          </a:prstGeom>
          <a:noFill/>
        </p:spPr>
        <p:txBody>
          <a:bodyPr wrap="square" rtlCol="0">
            <a:spAutoFit/>
          </a:bodyPr>
          <a:lstStyle/>
          <a:p>
            <a:r>
              <a:rPr lang="en-US" dirty="0" smtClean="0"/>
              <a:t>DATASET 1- DEMOG</a:t>
            </a:r>
            <a:endParaRPr lang="en-US" dirty="0"/>
          </a:p>
        </p:txBody>
      </p:sp>
      <p:sp>
        <p:nvSpPr>
          <p:cNvPr id="9" name="TextBox 8"/>
          <p:cNvSpPr txBox="1"/>
          <p:nvPr/>
        </p:nvSpPr>
        <p:spPr>
          <a:xfrm>
            <a:off x="7016416" y="2049494"/>
            <a:ext cx="2357306" cy="369332"/>
          </a:xfrm>
          <a:prstGeom prst="rect">
            <a:avLst/>
          </a:prstGeom>
          <a:noFill/>
        </p:spPr>
        <p:txBody>
          <a:bodyPr wrap="square" rtlCol="0">
            <a:spAutoFit/>
          </a:bodyPr>
          <a:lstStyle/>
          <a:p>
            <a:r>
              <a:rPr lang="en-US" dirty="0" smtClean="0"/>
              <a:t>DATASET 2- BUREAU</a:t>
            </a:r>
            <a:endParaRPr lang="en-US" dirty="0"/>
          </a:p>
        </p:txBody>
      </p:sp>
    </p:spTree>
    <p:extLst>
      <p:ext uri="{BB962C8B-B14F-4D97-AF65-F5344CB8AC3E}">
        <p14:creationId xmlns:p14="http://schemas.microsoft.com/office/powerpoint/2010/main" val="96849269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1191" y="425320"/>
            <a:ext cx="11029616" cy="1013800"/>
          </a:xfrm>
        </p:spPr>
        <p:txBody>
          <a:bodyPr/>
          <a:lstStyle/>
          <a:p>
            <a:r>
              <a:rPr lang="en-US" dirty="0" smtClean="0"/>
              <a:t>ARCHITECTURE</a:t>
            </a:r>
            <a:endParaRPr lang="en-US" dirty="0"/>
          </a:p>
        </p:txBody>
      </p:sp>
      <p:pic>
        <p:nvPicPr>
          <p:cNvPr id="4" name="Content Placeholder 3"/>
          <p:cNvPicPr>
            <a:picLocks noGrp="1" noChangeAspect="1"/>
          </p:cNvPicPr>
          <p:nvPr>
            <p:ph idx="1"/>
          </p:nvPr>
        </p:nvPicPr>
        <p:blipFill>
          <a:blip r:embed="rId2"/>
          <a:stretch>
            <a:fillRect/>
          </a:stretch>
        </p:blipFill>
        <p:spPr>
          <a:xfrm>
            <a:off x="426047" y="1954722"/>
            <a:ext cx="11339905" cy="4529968"/>
          </a:xfrm>
          <a:prstGeom prst="rect">
            <a:avLst/>
          </a:prstGeom>
        </p:spPr>
      </p:pic>
    </p:spTree>
    <p:extLst>
      <p:ext uri="{BB962C8B-B14F-4D97-AF65-F5344CB8AC3E}">
        <p14:creationId xmlns:p14="http://schemas.microsoft.com/office/powerpoint/2010/main" val="145306274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1013" y="820395"/>
            <a:ext cx="11029616" cy="664823"/>
          </a:xfrm>
        </p:spPr>
        <p:txBody>
          <a:bodyPr/>
          <a:lstStyle/>
          <a:p>
            <a:r>
              <a:rPr lang="en-US" dirty="0" smtClean="0"/>
              <a:t>CREATING TEMPERORY TABLE OF EACH DATASET</a:t>
            </a:r>
            <a:endParaRPr lang="en-US" dirty="0"/>
          </a:p>
        </p:txBody>
      </p:sp>
      <p:pic>
        <p:nvPicPr>
          <p:cNvPr id="4" name="Content Placeholder 3"/>
          <p:cNvPicPr>
            <a:picLocks noGrp="1" noChangeAspect="1"/>
          </p:cNvPicPr>
          <p:nvPr>
            <p:ph idx="1"/>
          </p:nvPr>
        </p:nvPicPr>
        <p:blipFill rotWithShape="1">
          <a:blip r:embed="rId2"/>
          <a:srcRect r="49970"/>
          <a:stretch/>
        </p:blipFill>
        <p:spPr>
          <a:xfrm>
            <a:off x="575104" y="3020324"/>
            <a:ext cx="5286805" cy="953470"/>
          </a:xfrm>
          <a:prstGeom prst="rect">
            <a:avLst/>
          </a:prstGeom>
        </p:spPr>
      </p:pic>
      <p:pic>
        <p:nvPicPr>
          <p:cNvPr id="7" name="Picture 6"/>
          <p:cNvPicPr>
            <a:picLocks noChangeAspect="1"/>
          </p:cNvPicPr>
          <p:nvPr/>
        </p:nvPicPr>
        <p:blipFill rotWithShape="1">
          <a:blip r:embed="rId3"/>
          <a:srcRect r="28975"/>
          <a:stretch/>
        </p:blipFill>
        <p:spPr>
          <a:xfrm>
            <a:off x="6079628" y="3020324"/>
            <a:ext cx="5591001" cy="953470"/>
          </a:xfrm>
          <a:prstGeom prst="rect">
            <a:avLst/>
          </a:prstGeom>
        </p:spPr>
      </p:pic>
      <p:sp>
        <p:nvSpPr>
          <p:cNvPr id="8" name="TextBox 7"/>
          <p:cNvSpPr txBox="1"/>
          <p:nvPr/>
        </p:nvSpPr>
        <p:spPr>
          <a:xfrm>
            <a:off x="1724102" y="2288776"/>
            <a:ext cx="2758580" cy="369332"/>
          </a:xfrm>
          <a:prstGeom prst="rect">
            <a:avLst/>
          </a:prstGeom>
          <a:noFill/>
        </p:spPr>
        <p:txBody>
          <a:bodyPr wrap="square" rtlCol="0">
            <a:spAutoFit/>
          </a:bodyPr>
          <a:lstStyle/>
          <a:p>
            <a:r>
              <a:rPr lang="en-US" dirty="0" smtClean="0"/>
              <a:t>DATASET 1- DEMOG</a:t>
            </a:r>
            <a:endParaRPr lang="en-US" dirty="0"/>
          </a:p>
        </p:txBody>
      </p:sp>
      <p:sp>
        <p:nvSpPr>
          <p:cNvPr id="9" name="TextBox 8"/>
          <p:cNvSpPr txBox="1"/>
          <p:nvPr/>
        </p:nvSpPr>
        <p:spPr>
          <a:xfrm>
            <a:off x="8201678" y="2288776"/>
            <a:ext cx="2357306" cy="369332"/>
          </a:xfrm>
          <a:prstGeom prst="rect">
            <a:avLst/>
          </a:prstGeom>
          <a:noFill/>
        </p:spPr>
        <p:txBody>
          <a:bodyPr wrap="square" rtlCol="0">
            <a:spAutoFit/>
          </a:bodyPr>
          <a:lstStyle/>
          <a:p>
            <a:r>
              <a:rPr lang="en-US" dirty="0" smtClean="0"/>
              <a:t>DATASET 2- BUREAU</a:t>
            </a:r>
            <a:endParaRPr lang="en-US" dirty="0"/>
          </a:p>
        </p:txBody>
      </p:sp>
    </p:spTree>
    <p:extLst>
      <p:ext uri="{BB962C8B-B14F-4D97-AF65-F5344CB8AC3E}">
        <p14:creationId xmlns:p14="http://schemas.microsoft.com/office/powerpoint/2010/main" val="416558258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1549" y="503340"/>
            <a:ext cx="11810211" cy="1148326"/>
          </a:xfrm>
        </p:spPr>
        <p:txBody>
          <a:bodyPr>
            <a:noAutofit/>
          </a:bodyPr>
          <a:lstStyle/>
          <a:p>
            <a:pPr>
              <a:lnSpc>
                <a:spcPct val="150000"/>
              </a:lnSpc>
            </a:pPr>
            <a:r>
              <a:rPr lang="en-US" sz="1800" dirty="0"/>
              <a:t/>
            </a:r>
            <a:br>
              <a:rPr lang="en-US" sz="1800" dirty="0"/>
            </a:br>
            <a:r>
              <a:rPr lang="en-US" sz="1800" dirty="0"/>
              <a:t>SCN 1:  Show Applicant id, income_sum, and property_insurance_amt in the decreasing order of property_insurance_amt (uses OOT Demog Info Affordable Home Loans)</a:t>
            </a:r>
          </a:p>
        </p:txBody>
      </p:sp>
      <p:pic>
        <p:nvPicPr>
          <p:cNvPr id="4" name="Content Placeholder 3"/>
          <p:cNvPicPr>
            <a:picLocks noGrp="1" noChangeAspect="1"/>
          </p:cNvPicPr>
          <p:nvPr>
            <p:ph idx="1"/>
          </p:nvPr>
        </p:nvPicPr>
        <p:blipFill>
          <a:blip r:embed="rId2"/>
          <a:stretch>
            <a:fillRect/>
          </a:stretch>
        </p:blipFill>
        <p:spPr>
          <a:xfrm>
            <a:off x="461549" y="1869779"/>
            <a:ext cx="11254735" cy="4787188"/>
          </a:xfrm>
          <a:prstGeom prst="rect">
            <a:avLst/>
          </a:prstGeom>
        </p:spPr>
      </p:pic>
    </p:spTree>
    <p:extLst>
      <p:ext uri="{BB962C8B-B14F-4D97-AF65-F5344CB8AC3E}">
        <p14:creationId xmlns:p14="http://schemas.microsoft.com/office/powerpoint/2010/main" val="356980397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3025" y="945437"/>
            <a:ext cx="11029616" cy="1013800"/>
          </a:xfrm>
        </p:spPr>
        <p:txBody>
          <a:bodyPr>
            <a:normAutofit fontScale="90000"/>
          </a:bodyPr>
          <a:lstStyle/>
          <a:p>
            <a:r>
              <a:rPr lang="en-US" dirty="0" smtClean="0"/>
              <a:t>SCN 2 : </a:t>
            </a:r>
            <a:r>
              <a:rPr lang="en-US" dirty="0"/>
              <a:t>Find the sum of </a:t>
            </a:r>
            <a:r>
              <a:rPr lang="en-US" dirty="0" err="1"/>
              <a:t>Property_Insurance_amt</a:t>
            </a:r>
            <a:r>
              <a:rPr lang="en-US" dirty="0"/>
              <a:t> based on Loan sub_type (uses OOT Demog Info Affordable Home Loans)</a:t>
            </a:r>
            <a:br>
              <a:rPr lang="en-US" dirty="0"/>
            </a:br>
            <a:endParaRPr lang="en-US" dirty="0"/>
          </a:p>
        </p:txBody>
      </p:sp>
      <p:pic>
        <p:nvPicPr>
          <p:cNvPr id="6" name="Content Placeholder 5"/>
          <p:cNvPicPr>
            <a:picLocks noGrp="1" noChangeAspect="1"/>
          </p:cNvPicPr>
          <p:nvPr>
            <p:ph idx="1"/>
          </p:nvPr>
        </p:nvPicPr>
        <p:blipFill>
          <a:blip r:embed="rId2"/>
          <a:stretch>
            <a:fillRect/>
          </a:stretch>
        </p:blipFill>
        <p:spPr>
          <a:xfrm>
            <a:off x="436228" y="2156381"/>
            <a:ext cx="11266413" cy="4445755"/>
          </a:xfrm>
          <a:prstGeom prst="rect">
            <a:avLst/>
          </a:prstGeom>
        </p:spPr>
      </p:pic>
    </p:spTree>
    <p:extLst>
      <p:ext uri="{BB962C8B-B14F-4D97-AF65-F5344CB8AC3E}">
        <p14:creationId xmlns:p14="http://schemas.microsoft.com/office/powerpoint/2010/main" val="143616020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1192" y="1104828"/>
            <a:ext cx="11029616" cy="1013800"/>
          </a:xfrm>
        </p:spPr>
        <p:txBody>
          <a:bodyPr>
            <a:normAutofit fontScale="90000"/>
          </a:bodyPr>
          <a:lstStyle/>
          <a:p>
            <a:pPr>
              <a:lnSpc>
                <a:spcPct val="150000"/>
              </a:lnSpc>
            </a:pPr>
            <a:r>
              <a:rPr lang="en-US" sz="2200" dirty="0" smtClean="0"/>
              <a:t>SCN 3:</a:t>
            </a:r>
            <a:r>
              <a:rPr lang="en-US" sz="2200" dirty="0"/>
              <a:t>Find the maximum and minimum of </a:t>
            </a:r>
            <a:r>
              <a:rPr lang="en-US" sz="2200" dirty="0" err="1"/>
              <a:t>Property_Insurance_amt</a:t>
            </a:r>
            <a:r>
              <a:rPr lang="en-US" sz="2200" dirty="0"/>
              <a:t> based on channel code. (uses OOT Demog Info Affordable Home Loans)</a:t>
            </a:r>
            <a:r>
              <a:rPr lang="en-US" dirty="0"/>
              <a:t/>
            </a:r>
            <a:br>
              <a:rPr lang="en-US" dirty="0"/>
            </a:br>
            <a:endParaRPr lang="en-US" dirty="0"/>
          </a:p>
        </p:txBody>
      </p:sp>
      <p:pic>
        <p:nvPicPr>
          <p:cNvPr id="4" name="Content Placeholder 3"/>
          <p:cNvPicPr>
            <a:picLocks noGrp="1" noChangeAspect="1"/>
          </p:cNvPicPr>
          <p:nvPr>
            <p:ph idx="1"/>
          </p:nvPr>
        </p:nvPicPr>
        <p:blipFill>
          <a:blip r:embed="rId2"/>
          <a:stretch>
            <a:fillRect/>
          </a:stretch>
        </p:blipFill>
        <p:spPr>
          <a:xfrm>
            <a:off x="436228" y="1946333"/>
            <a:ext cx="11283192" cy="4731304"/>
          </a:xfrm>
          <a:prstGeom prst="rect">
            <a:avLst/>
          </a:prstGeom>
        </p:spPr>
      </p:pic>
    </p:spTree>
    <p:extLst>
      <p:ext uri="{BB962C8B-B14F-4D97-AF65-F5344CB8AC3E}">
        <p14:creationId xmlns:p14="http://schemas.microsoft.com/office/powerpoint/2010/main" val="384784009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1191" y="618266"/>
            <a:ext cx="11029616" cy="1013800"/>
          </a:xfrm>
        </p:spPr>
        <p:txBody>
          <a:bodyPr>
            <a:noAutofit/>
          </a:bodyPr>
          <a:lstStyle/>
          <a:p>
            <a:pPr>
              <a:lnSpc>
                <a:spcPct val="150000"/>
              </a:lnSpc>
            </a:pPr>
            <a:r>
              <a:rPr lang="en-US" sz="2000" dirty="0" smtClean="0"/>
              <a:t>SCN 4 : </a:t>
            </a:r>
            <a:r>
              <a:rPr lang="en-US" sz="2000" dirty="0"/>
              <a:t>Find the application ids whose income sum is more than 100000 and sort it in descending order. (uses OOT Demog Info Affordable Home Loans)</a:t>
            </a:r>
          </a:p>
        </p:txBody>
      </p:sp>
      <p:pic>
        <p:nvPicPr>
          <p:cNvPr id="4" name="Content Placeholder 3"/>
          <p:cNvPicPr>
            <a:picLocks noGrp="1" noChangeAspect="1"/>
          </p:cNvPicPr>
          <p:nvPr>
            <p:ph idx="1"/>
          </p:nvPr>
        </p:nvPicPr>
        <p:blipFill>
          <a:blip r:embed="rId2"/>
          <a:stretch>
            <a:fillRect/>
          </a:stretch>
        </p:blipFill>
        <p:spPr>
          <a:xfrm>
            <a:off x="434459" y="1879220"/>
            <a:ext cx="11323080" cy="4722915"/>
          </a:xfrm>
          <a:prstGeom prst="rect">
            <a:avLst/>
          </a:prstGeom>
        </p:spPr>
      </p:pic>
    </p:spTree>
    <p:extLst>
      <p:ext uri="{BB962C8B-B14F-4D97-AF65-F5344CB8AC3E}">
        <p14:creationId xmlns:p14="http://schemas.microsoft.com/office/powerpoint/2010/main" val="242193875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000" dirty="0" smtClean="0"/>
              <a:t>SCN 5 : </a:t>
            </a:r>
            <a:r>
              <a:rPr lang="en-US" sz="2000" dirty="0"/>
              <a:t>Print Applicant id, income_sum, property_insurance_amt, and requested tenure where 20 &lt;= requested tenure &lt;= 50 and is in descending order of income sum. (uses OOT Demog Info Affordable Home Loans</a:t>
            </a:r>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2"/>
          <a:stretch>
            <a:fillRect/>
          </a:stretch>
        </p:blipFill>
        <p:spPr>
          <a:xfrm>
            <a:off x="581192" y="2180496"/>
            <a:ext cx="11029615" cy="3678303"/>
          </a:xfrm>
          <a:prstGeom prst="rect">
            <a:avLst/>
          </a:prstGeom>
        </p:spPr>
      </p:pic>
    </p:spTree>
    <p:extLst>
      <p:ext uri="{BB962C8B-B14F-4D97-AF65-F5344CB8AC3E}">
        <p14:creationId xmlns:p14="http://schemas.microsoft.com/office/powerpoint/2010/main" val="328172769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7636" y="693767"/>
            <a:ext cx="11029616" cy="1013800"/>
          </a:xfrm>
        </p:spPr>
        <p:txBody>
          <a:bodyPr>
            <a:noAutofit/>
          </a:bodyPr>
          <a:lstStyle/>
          <a:p>
            <a:r>
              <a:rPr lang="en-US" sz="2000" dirty="0" smtClean="0"/>
              <a:t>SCN 6: </a:t>
            </a:r>
            <a:r>
              <a:rPr lang="en-US" sz="2000" dirty="0"/>
              <a:t>Find max of Max Delinquency in Home Loan trades in last 24m per Nature of Organization (uses OOT Demog Info Affordable Home Loans and OOT Bureau Info Affordable Home Loans)</a:t>
            </a:r>
          </a:p>
        </p:txBody>
      </p:sp>
      <p:pic>
        <p:nvPicPr>
          <p:cNvPr id="4" name="Content Placeholder 3"/>
          <p:cNvPicPr>
            <a:picLocks noGrp="1" noChangeAspect="1"/>
          </p:cNvPicPr>
          <p:nvPr>
            <p:ph idx="1"/>
          </p:nvPr>
        </p:nvPicPr>
        <p:blipFill>
          <a:blip r:embed="rId2"/>
          <a:stretch>
            <a:fillRect/>
          </a:stretch>
        </p:blipFill>
        <p:spPr>
          <a:xfrm>
            <a:off x="436228" y="1896000"/>
            <a:ext cx="11308359" cy="4823582"/>
          </a:xfrm>
          <a:prstGeom prst="rect">
            <a:avLst/>
          </a:prstGeom>
        </p:spPr>
      </p:pic>
    </p:spTree>
    <p:extLst>
      <p:ext uri="{BB962C8B-B14F-4D97-AF65-F5344CB8AC3E}">
        <p14:creationId xmlns:p14="http://schemas.microsoft.com/office/powerpoint/2010/main" val="198941609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9793" y="838898"/>
            <a:ext cx="11029616" cy="642165"/>
          </a:xfrm>
        </p:spPr>
        <p:txBody>
          <a:bodyPr/>
          <a:lstStyle/>
          <a:p>
            <a:r>
              <a:rPr lang="en-US" dirty="0" smtClean="0"/>
              <a:t>SAVING THE TABLES INTO HDFS</a:t>
            </a:r>
            <a:endParaRPr lang="en-US" dirty="0"/>
          </a:p>
        </p:txBody>
      </p:sp>
      <p:pic>
        <p:nvPicPr>
          <p:cNvPr id="5" name="Content Placeholder 4"/>
          <p:cNvPicPr>
            <a:picLocks noGrp="1" noChangeAspect="1"/>
          </p:cNvPicPr>
          <p:nvPr>
            <p:ph idx="1"/>
          </p:nvPr>
        </p:nvPicPr>
        <p:blipFill>
          <a:blip r:embed="rId2"/>
          <a:stretch>
            <a:fillRect/>
          </a:stretch>
        </p:blipFill>
        <p:spPr>
          <a:xfrm>
            <a:off x="328123" y="1977296"/>
            <a:ext cx="4949502" cy="2351421"/>
          </a:xfrm>
          <a:prstGeom prst="rect">
            <a:avLst/>
          </a:prstGeom>
        </p:spPr>
      </p:pic>
      <p:pic>
        <p:nvPicPr>
          <p:cNvPr id="6" name="Content Placeholder 3"/>
          <p:cNvPicPr>
            <a:picLocks noChangeAspect="1"/>
          </p:cNvPicPr>
          <p:nvPr/>
        </p:nvPicPr>
        <p:blipFill>
          <a:blip r:embed="rId3"/>
          <a:stretch>
            <a:fillRect/>
          </a:stretch>
        </p:blipFill>
        <p:spPr>
          <a:xfrm>
            <a:off x="5011023" y="4406089"/>
            <a:ext cx="7035568" cy="2263158"/>
          </a:xfrm>
          <a:prstGeom prst="rect">
            <a:avLst/>
          </a:prstGeom>
        </p:spPr>
      </p:pic>
      <p:sp>
        <p:nvSpPr>
          <p:cNvPr id="7" name="TextBox 6"/>
          <p:cNvSpPr txBox="1"/>
          <p:nvPr/>
        </p:nvSpPr>
        <p:spPr>
          <a:xfrm>
            <a:off x="6392411" y="2891397"/>
            <a:ext cx="5107941" cy="523220"/>
          </a:xfrm>
          <a:prstGeom prst="rect">
            <a:avLst/>
          </a:prstGeom>
          <a:noFill/>
        </p:spPr>
        <p:txBody>
          <a:bodyPr wrap="square" rtlCol="0">
            <a:spAutoFit/>
          </a:bodyPr>
          <a:lstStyle/>
          <a:p>
            <a:r>
              <a:rPr lang="en-US" sz="2800" dirty="0" smtClean="0"/>
              <a:t>WRITING THE TABLES TO HDFS</a:t>
            </a:r>
            <a:endParaRPr lang="en-US" sz="2800" dirty="0"/>
          </a:p>
        </p:txBody>
      </p:sp>
      <p:sp>
        <p:nvSpPr>
          <p:cNvPr id="9" name="Right Arrow 8"/>
          <p:cNvSpPr/>
          <p:nvPr/>
        </p:nvSpPr>
        <p:spPr>
          <a:xfrm rot="10800000">
            <a:off x="5633207" y="2976496"/>
            <a:ext cx="461394" cy="3530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p:cNvSpPr txBox="1"/>
          <p:nvPr/>
        </p:nvSpPr>
        <p:spPr>
          <a:xfrm>
            <a:off x="210677" y="5284092"/>
            <a:ext cx="4361323" cy="523220"/>
          </a:xfrm>
          <a:prstGeom prst="rect">
            <a:avLst/>
          </a:prstGeom>
          <a:noFill/>
        </p:spPr>
        <p:txBody>
          <a:bodyPr wrap="square" rtlCol="0">
            <a:spAutoFit/>
          </a:bodyPr>
          <a:lstStyle/>
          <a:p>
            <a:r>
              <a:rPr lang="en-US" sz="2800" dirty="0" smtClean="0"/>
              <a:t>TABLES STORED IN HDFS</a:t>
            </a:r>
            <a:endParaRPr lang="en-US" sz="2800" dirty="0"/>
          </a:p>
        </p:txBody>
      </p:sp>
      <p:sp>
        <p:nvSpPr>
          <p:cNvPr id="11" name="Right Arrow 10"/>
          <p:cNvSpPr/>
          <p:nvPr/>
        </p:nvSpPr>
        <p:spPr>
          <a:xfrm>
            <a:off x="4387442" y="5370111"/>
            <a:ext cx="478173" cy="33440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6540173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PYSPARK</a:t>
            </a:r>
            <a:endParaRPr lang="en-US" dirty="0"/>
          </a:p>
        </p:txBody>
      </p:sp>
    </p:spTree>
    <p:extLst>
      <p:ext uri="{BB962C8B-B14F-4D97-AF65-F5344CB8AC3E}">
        <p14:creationId xmlns:p14="http://schemas.microsoft.com/office/powerpoint/2010/main" val="122510752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IMPORTING LIBRARIES</a:t>
            </a:r>
            <a:endParaRPr lang="en-US" dirty="0"/>
          </a:p>
        </p:txBody>
      </p:sp>
      <p:pic>
        <p:nvPicPr>
          <p:cNvPr id="4" name="Content Placeholder 3"/>
          <p:cNvPicPr>
            <a:picLocks noGrp="1" noChangeAspect="1"/>
          </p:cNvPicPr>
          <p:nvPr>
            <p:ph idx="1"/>
          </p:nvPr>
        </p:nvPicPr>
        <p:blipFill>
          <a:blip r:embed="rId2"/>
          <a:stretch>
            <a:fillRect/>
          </a:stretch>
        </p:blipFill>
        <p:spPr>
          <a:xfrm>
            <a:off x="518497" y="2126801"/>
            <a:ext cx="11155006" cy="4419642"/>
          </a:xfrm>
          <a:prstGeom prst="rect">
            <a:avLst/>
          </a:prstGeom>
        </p:spPr>
      </p:pic>
    </p:spTree>
    <p:extLst>
      <p:ext uri="{BB962C8B-B14F-4D97-AF65-F5344CB8AC3E}">
        <p14:creationId xmlns:p14="http://schemas.microsoft.com/office/powerpoint/2010/main" val="202093200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INFORMATICA</a:t>
            </a:r>
            <a:endParaRPr lang="en-US" dirty="0"/>
          </a:p>
        </p:txBody>
      </p:sp>
    </p:spTree>
    <p:extLst>
      <p:ext uri="{BB962C8B-B14F-4D97-AF65-F5344CB8AC3E}">
        <p14:creationId xmlns:p14="http://schemas.microsoft.com/office/powerpoint/2010/main" val="168326621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IMPORTING DATASETS</a:t>
            </a:r>
            <a:endParaRPr lang="en-US" dirty="0"/>
          </a:p>
        </p:txBody>
      </p:sp>
      <p:pic>
        <p:nvPicPr>
          <p:cNvPr id="4" name="Content Placeholder 3"/>
          <p:cNvPicPr>
            <a:picLocks noGrp="1" noChangeAspect="1"/>
          </p:cNvPicPr>
          <p:nvPr>
            <p:ph idx="1"/>
          </p:nvPr>
        </p:nvPicPr>
        <p:blipFill>
          <a:blip r:embed="rId2"/>
          <a:stretch>
            <a:fillRect/>
          </a:stretch>
        </p:blipFill>
        <p:spPr>
          <a:xfrm>
            <a:off x="4271948" y="2257596"/>
            <a:ext cx="7087589" cy="790685"/>
          </a:xfrm>
          <a:prstGeom prst="rect">
            <a:avLst/>
          </a:prstGeom>
        </p:spPr>
      </p:pic>
      <p:pic>
        <p:nvPicPr>
          <p:cNvPr id="5" name="Picture 4"/>
          <p:cNvPicPr>
            <a:picLocks noChangeAspect="1"/>
          </p:cNvPicPr>
          <p:nvPr/>
        </p:nvPicPr>
        <p:blipFill>
          <a:blip r:embed="rId3"/>
          <a:stretch>
            <a:fillRect/>
          </a:stretch>
        </p:blipFill>
        <p:spPr>
          <a:xfrm>
            <a:off x="4271948" y="3706911"/>
            <a:ext cx="7087589" cy="910332"/>
          </a:xfrm>
          <a:prstGeom prst="rect">
            <a:avLst/>
          </a:prstGeom>
        </p:spPr>
      </p:pic>
      <p:pic>
        <p:nvPicPr>
          <p:cNvPr id="6" name="Picture 5"/>
          <p:cNvPicPr>
            <a:picLocks noChangeAspect="1"/>
          </p:cNvPicPr>
          <p:nvPr/>
        </p:nvPicPr>
        <p:blipFill>
          <a:blip r:embed="rId4"/>
          <a:stretch>
            <a:fillRect/>
          </a:stretch>
        </p:blipFill>
        <p:spPr>
          <a:xfrm>
            <a:off x="4271948" y="5334371"/>
            <a:ext cx="7087589" cy="836977"/>
          </a:xfrm>
          <a:prstGeom prst="rect">
            <a:avLst/>
          </a:prstGeom>
        </p:spPr>
      </p:pic>
      <p:sp>
        <p:nvSpPr>
          <p:cNvPr id="7" name="TextBox 6"/>
          <p:cNvSpPr txBox="1"/>
          <p:nvPr/>
        </p:nvSpPr>
        <p:spPr>
          <a:xfrm>
            <a:off x="1417183" y="2493669"/>
            <a:ext cx="1493241" cy="369332"/>
          </a:xfrm>
          <a:prstGeom prst="rect">
            <a:avLst/>
          </a:prstGeom>
          <a:noFill/>
        </p:spPr>
        <p:txBody>
          <a:bodyPr wrap="square" rtlCol="0">
            <a:spAutoFit/>
          </a:bodyPr>
          <a:lstStyle/>
          <a:p>
            <a:r>
              <a:rPr lang="en-US" dirty="0" smtClean="0"/>
              <a:t>DEMOG</a:t>
            </a:r>
            <a:endParaRPr lang="en-US" dirty="0"/>
          </a:p>
        </p:txBody>
      </p:sp>
      <p:sp>
        <p:nvSpPr>
          <p:cNvPr id="8" name="TextBox 7"/>
          <p:cNvSpPr txBox="1"/>
          <p:nvPr/>
        </p:nvSpPr>
        <p:spPr>
          <a:xfrm>
            <a:off x="1417183" y="3928245"/>
            <a:ext cx="1283516" cy="369332"/>
          </a:xfrm>
          <a:prstGeom prst="rect">
            <a:avLst/>
          </a:prstGeom>
          <a:noFill/>
        </p:spPr>
        <p:txBody>
          <a:bodyPr wrap="square" rtlCol="0">
            <a:spAutoFit/>
          </a:bodyPr>
          <a:lstStyle/>
          <a:p>
            <a:r>
              <a:rPr lang="en-US" dirty="0" smtClean="0"/>
              <a:t>BUREAU</a:t>
            </a:r>
            <a:endParaRPr lang="en-US" dirty="0"/>
          </a:p>
        </p:txBody>
      </p:sp>
      <p:sp>
        <p:nvSpPr>
          <p:cNvPr id="9" name="TextBox 8"/>
          <p:cNvSpPr txBox="1"/>
          <p:nvPr/>
        </p:nvSpPr>
        <p:spPr>
          <a:xfrm>
            <a:off x="1377911" y="5460787"/>
            <a:ext cx="1208015" cy="369332"/>
          </a:xfrm>
          <a:prstGeom prst="rect">
            <a:avLst/>
          </a:prstGeom>
          <a:noFill/>
        </p:spPr>
        <p:txBody>
          <a:bodyPr wrap="square" rtlCol="0">
            <a:spAutoFit/>
          </a:bodyPr>
          <a:lstStyle/>
          <a:p>
            <a:r>
              <a:rPr lang="en-US" dirty="0" smtClean="0"/>
              <a:t>LIABILITY</a:t>
            </a:r>
            <a:endParaRPr lang="en-US" dirty="0"/>
          </a:p>
        </p:txBody>
      </p:sp>
      <p:sp>
        <p:nvSpPr>
          <p:cNvPr id="10" name="Right Arrow 9"/>
          <p:cNvSpPr/>
          <p:nvPr/>
        </p:nvSpPr>
        <p:spPr>
          <a:xfrm>
            <a:off x="3034853" y="2607137"/>
            <a:ext cx="263744" cy="14239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Arrow 10"/>
          <p:cNvSpPr/>
          <p:nvPr/>
        </p:nvSpPr>
        <p:spPr>
          <a:xfrm>
            <a:off x="3034853" y="4033962"/>
            <a:ext cx="263744" cy="14239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Arrow 11"/>
          <p:cNvSpPr/>
          <p:nvPr/>
        </p:nvSpPr>
        <p:spPr>
          <a:xfrm>
            <a:off x="3034853" y="5574255"/>
            <a:ext cx="263744" cy="14239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1338693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1192" y="660211"/>
            <a:ext cx="11029616" cy="1013800"/>
          </a:xfrm>
        </p:spPr>
        <p:txBody>
          <a:bodyPr>
            <a:noAutofit/>
          </a:bodyPr>
          <a:lstStyle/>
          <a:p>
            <a:r>
              <a:rPr lang="en-US" sz="2000" dirty="0" smtClean="0"/>
              <a:t>SCN 7 : </a:t>
            </a:r>
            <a:r>
              <a:rPr lang="en-US" sz="2000" dirty="0"/>
              <a:t>Find min of Min Current Account &amp; Savings Account Balance in last 6m based on Occupation Type (uses OOT Demog Info Affordable Home Loans and OOT Liabilities Info Affordable Home Loans)</a:t>
            </a:r>
          </a:p>
        </p:txBody>
      </p:sp>
      <p:pic>
        <p:nvPicPr>
          <p:cNvPr id="4" name="Content Placeholder 3"/>
          <p:cNvPicPr>
            <a:picLocks noGrp="1" noChangeAspect="1"/>
          </p:cNvPicPr>
          <p:nvPr>
            <p:ph idx="1"/>
          </p:nvPr>
        </p:nvPicPr>
        <p:blipFill>
          <a:blip r:embed="rId2"/>
          <a:stretch>
            <a:fillRect/>
          </a:stretch>
        </p:blipFill>
        <p:spPr>
          <a:xfrm>
            <a:off x="484940" y="2359276"/>
            <a:ext cx="11222118" cy="725901"/>
          </a:xfrm>
          <a:prstGeom prst="rect">
            <a:avLst/>
          </a:prstGeom>
        </p:spPr>
      </p:pic>
      <p:sp>
        <p:nvSpPr>
          <p:cNvPr id="8" name="Right Arrow 7"/>
          <p:cNvSpPr/>
          <p:nvPr/>
        </p:nvSpPr>
        <p:spPr>
          <a:xfrm>
            <a:off x="7484630" y="5266981"/>
            <a:ext cx="318781" cy="20100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3"/>
          <a:stretch>
            <a:fillRect/>
          </a:stretch>
        </p:blipFill>
        <p:spPr>
          <a:xfrm>
            <a:off x="8121466" y="3187817"/>
            <a:ext cx="3010725" cy="3489549"/>
          </a:xfrm>
          <a:prstGeom prst="rect">
            <a:avLst/>
          </a:prstGeom>
        </p:spPr>
      </p:pic>
      <p:pic>
        <p:nvPicPr>
          <p:cNvPr id="10" name="Picture 9"/>
          <p:cNvPicPr>
            <a:picLocks noChangeAspect="1"/>
          </p:cNvPicPr>
          <p:nvPr/>
        </p:nvPicPr>
        <p:blipFill rotWithShape="1">
          <a:blip r:embed="rId4"/>
          <a:srcRect r="25646"/>
          <a:stretch/>
        </p:blipFill>
        <p:spPr>
          <a:xfrm>
            <a:off x="369142" y="4887838"/>
            <a:ext cx="6797433" cy="959288"/>
          </a:xfrm>
          <a:prstGeom prst="rect">
            <a:avLst/>
          </a:prstGeom>
        </p:spPr>
      </p:pic>
      <p:pic>
        <p:nvPicPr>
          <p:cNvPr id="11" name="Picture 10"/>
          <p:cNvPicPr>
            <a:picLocks noChangeAspect="1"/>
          </p:cNvPicPr>
          <p:nvPr/>
        </p:nvPicPr>
        <p:blipFill>
          <a:blip r:embed="rId5"/>
          <a:stretch>
            <a:fillRect/>
          </a:stretch>
        </p:blipFill>
        <p:spPr>
          <a:xfrm>
            <a:off x="369142" y="3621917"/>
            <a:ext cx="6797434" cy="652682"/>
          </a:xfrm>
          <a:prstGeom prst="rect">
            <a:avLst/>
          </a:prstGeom>
        </p:spPr>
      </p:pic>
      <p:sp>
        <p:nvSpPr>
          <p:cNvPr id="12" name="TextBox 11"/>
          <p:cNvSpPr txBox="1"/>
          <p:nvPr/>
        </p:nvSpPr>
        <p:spPr>
          <a:xfrm>
            <a:off x="369142" y="1951316"/>
            <a:ext cx="2958963" cy="369332"/>
          </a:xfrm>
          <a:prstGeom prst="rect">
            <a:avLst/>
          </a:prstGeom>
          <a:noFill/>
        </p:spPr>
        <p:txBody>
          <a:bodyPr wrap="square" rtlCol="0">
            <a:spAutoFit/>
          </a:bodyPr>
          <a:lstStyle/>
          <a:p>
            <a:r>
              <a:rPr lang="en-US" dirty="0" smtClean="0"/>
              <a:t>SYNTAX :</a:t>
            </a:r>
            <a:endParaRPr lang="en-US" dirty="0"/>
          </a:p>
        </p:txBody>
      </p:sp>
      <p:sp>
        <p:nvSpPr>
          <p:cNvPr id="13" name="TextBox 12"/>
          <p:cNvSpPr txBox="1"/>
          <p:nvPr/>
        </p:nvSpPr>
        <p:spPr>
          <a:xfrm>
            <a:off x="369142" y="3187817"/>
            <a:ext cx="3980789" cy="369332"/>
          </a:xfrm>
          <a:prstGeom prst="rect">
            <a:avLst/>
          </a:prstGeom>
          <a:noFill/>
        </p:spPr>
        <p:txBody>
          <a:bodyPr wrap="square" rtlCol="0">
            <a:spAutoFit/>
          </a:bodyPr>
          <a:lstStyle/>
          <a:p>
            <a:r>
              <a:rPr lang="en-US" dirty="0" smtClean="0"/>
              <a:t>SELECTING REQUIRED COLUMNS :</a:t>
            </a:r>
            <a:endParaRPr lang="en-US" dirty="0"/>
          </a:p>
        </p:txBody>
      </p:sp>
      <p:sp>
        <p:nvSpPr>
          <p:cNvPr id="14" name="TextBox 13"/>
          <p:cNvSpPr txBox="1"/>
          <p:nvPr/>
        </p:nvSpPr>
        <p:spPr>
          <a:xfrm>
            <a:off x="369142" y="4479878"/>
            <a:ext cx="2958963" cy="369332"/>
          </a:xfrm>
          <a:prstGeom prst="rect">
            <a:avLst/>
          </a:prstGeom>
          <a:noFill/>
        </p:spPr>
        <p:txBody>
          <a:bodyPr wrap="square" rtlCol="0">
            <a:spAutoFit/>
          </a:bodyPr>
          <a:lstStyle/>
          <a:p>
            <a:r>
              <a:rPr lang="en-US" dirty="0" smtClean="0"/>
              <a:t>ANALYSIS ON DF :</a:t>
            </a:r>
            <a:endParaRPr lang="en-US" dirty="0"/>
          </a:p>
        </p:txBody>
      </p:sp>
    </p:spTree>
    <p:extLst>
      <p:ext uri="{BB962C8B-B14F-4D97-AF65-F5344CB8AC3E}">
        <p14:creationId xmlns:p14="http://schemas.microsoft.com/office/powerpoint/2010/main" val="70201261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0248" y="999378"/>
            <a:ext cx="11610808" cy="1013800"/>
          </a:xfrm>
        </p:spPr>
        <p:txBody>
          <a:bodyPr>
            <a:normAutofit fontScale="90000"/>
          </a:bodyPr>
          <a:lstStyle/>
          <a:p>
            <a:r>
              <a:rPr lang="en-US" sz="2200" dirty="0" smtClean="0"/>
              <a:t>SCN 8 :</a:t>
            </a:r>
            <a:r>
              <a:rPr lang="en-US" sz="2200" dirty="0"/>
              <a:t>Count the number of applicants that have Active Two-Wheeler Loans (uses OOT Demog Info Affordable Home Loans and OOT Bureau Info Affordable Home Loans)</a:t>
            </a:r>
            <a:r>
              <a:rPr lang="en-US" dirty="0"/>
              <a:t/>
            </a:r>
            <a:br>
              <a:rPr lang="en-US" dirty="0"/>
            </a:br>
            <a:endParaRPr lang="en-US" dirty="0"/>
          </a:p>
        </p:txBody>
      </p:sp>
      <p:pic>
        <p:nvPicPr>
          <p:cNvPr id="5" name="Picture 4"/>
          <p:cNvPicPr>
            <a:picLocks noChangeAspect="1"/>
          </p:cNvPicPr>
          <p:nvPr/>
        </p:nvPicPr>
        <p:blipFill>
          <a:blip r:embed="rId2"/>
          <a:stretch>
            <a:fillRect/>
          </a:stretch>
        </p:blipFill>
        <p:spPr>
          <a:xfrm>
            <a:off x="422243" y="2293358"/>
            <a:ext cx="11188562" cy="579655"/>
          </a:xfrm>
          <a:prstGeom prst="rect">
            <a:avLst/>
          </a:prstGeom>
        </p:spPr>
      </p:pic>
      <p:pic>
        <p:nvPicPr>
          <p:cNvPr id="6" name="Picture 5"/>
          <p:cNvPicPr>
            <a:picLocks noChangeAspect="1"/>
          </p:cNvPicPr>
          <p:nvPr/>
        </p:nvPicPr>
        <p:blipFill>
          <a:blip r:embed="rId3"/>
          <a:stretch>
            <a:fillRect/>
          </a:stretch>
        </p:blipFill>
        <p:spPr>
          <a:xfrm>
            <a:off x="422243" y="3590849"/>
            <a:ext cx="11188562" cy="704948"/>
          </a:xfrm>
          <a:prstGeom prst="rect">
            <a:avLst/>
          </a:prstGeom>
        </p:spPr>
      </p:pic>
      <p:pic>
        <p:nvPicPr>
          <p:cNvPr id="7" name="Picture 6"/>
          <p:cNvPicPr>
            <a:picLocks noChangeAspect="1"/>
          </p:cNvPicPr>
          <p:nvPr/>
        </p:nvPicPr>
        <p:blipFill>
          <a:blip r:embed="rId4"/>
          <a:stretch>
            <a:fillRect/>
          </a:stretch>
        </p:blipFill>
        <p:spPr>
          <a:xfrm>
            <a:off x="422243" y="4792458"/>
            <a:ext cx="11188562" cy="676369"/>
          </a:xfrm>
          <a:prstGeom prst="rect">
            <a:avLst/>
          </a:prstGeom>
        </p:spPr>
      </p:pic>
      <p:sp>
        <p:nvSpPr>
          <p:cNvPr id="8" name="TextBox 7"/>
          <p:cNvSpPr txBox="1"/>
          <p:nvPr/>
        </p:nvSpPr>
        <p:spPr>
          <a:xfrm>
            <a:off x="338353" y="1828512"/>
            <a:ext cx="2958963" cy="369332"/>
          </a:xfrm>
          <a:prstGeom prst="rect">
            <a:avLst/>
          </a:prstGeom>
          <a:noFill/>
        </p:spPr>
        <p:txBody>
          <a:bodyPr wrap="square" rtlCol="0">
            <a:spAutoFit/>
          </a:bodyPr>
          <a:lstStyle/>
          <a:p>
            <a:r>
              <a:rPr lang="en-US" sz="1600" dirty="0" smtClean="0"/>
              <a:t>SYNTAX</a:t>
            </a:r>
            <a:r>
              <a:rPr lang="en-US" dirty="0" smtClean="0"/>
              <a:t> :</a:t>
            </a:r>
            <a:endParaRPr lang="en-US" dirty="0"/>
          </a:p>
        </p:txBody>
      </p:sp>
      <p:sp>
        <p:nvSpPr>
          <p:cNvPr id="10" name="TextBox 9"/>
          <p:cNvSpPr txBox="1"/>
          <p:nvPr/>
        </p:nvSpPr>
        <p:spPr>
          <a:xfrm>
            <a:off x="422240" y="3001844"/>
            <a:ext cx="2958963" cy="369332"/>
          </a:xfrm>
          <a:prstGeom prst="rect">
            <a:avLst/>
          </a:prstGeom>
          <a:noFill/>
        </p:spPr>
        <p:txBody>
          <a:bodyPr wrap="square" rtlCol="0">
            <a:spAutoFit/>
          </a:bodyPr>
          <a:lstStyle/>
          <a:p>
            <a:r>
              <a:rPr lang="en-US" sz="1600" dirty="0" smtClean="0"/>
              <a:t>ANALYSIS-1</a:t>
            </a:r>
            <a:r>
              <a:rPr lang="en-US" dirty="0" smtClean="0"/>
              <a:t> :</a:t>
            </a:r>
            <a:endParaRPr lang="en-US" dirty="0"/>
          </a:p>
        </p:txBody>
      </p:sp>
      <p:sp>
        <p:nvSpPr>
          <p:cNvPr id="11" name="TextBox 10"/>
          <p:cNvSpPr txBox="1"/>
          <p:nvPr/>
        </p:nvSpPr>
        <p:spPr>
          <a:xfrm>
            <a:off x="422239" y="4295495"/>
            <a:ext cx="2958963" cy="369332"/>
          </a:xfrm>
          <a:prstGeom prst="rect">
            <a:avLst/>
          </a:prstGeom>
          <a:noFill/>
        </p:spPr>
        <p:txBody>
          <a:bodyPr wrap="square" rtlCol="0">
            <a:spAutoFit/>
          </a:bodyPr>
          <a:lstStyle/>
          <a:p>
            <a:r>
              <a:rPr lang="en-US" sz="1600" dirty="0" smtClean="0"/>
              <a:t>ANALYSIS-2</a:t>
            </a:r>
            <a:r>
              <a:rPr lang="en-US" dirty="0" smtClean="0"/>
              <a:t> :</a:t>
            </a:r>
            <a:endParaRPr lang="en-US" dirty="0"/>
          </a:p>
        </p:txBody>
      </p:sp>
      <p:pic>
        <p:nvPicPr>
          <p:cNvPr id="13" name="Picture 12"/>
          <p:cNvPicPr>
            <a:picLocks noChangeAspect="1"/>
          </p:cNvPicPr>
          <p:nvPr/>
        </p:nvPicPr>
        <p:blipFill>
          <a:blip r:embed="rId5"/>
          <a:stretch>
            <a:fillRect/>
          </a:stretch>
        </p:blipFill>
        <p:spPr>
          <a:xfrm>
            <a:off x="422243" y="5965488"/>
            <a:ext cx="11188562" cy="704948"/>
          </a:xfrm>
          <a:prstGeom prst="rect">
            <a:avLst/>
          </a:prstGeom>
        </p:spPr>
      </p:pic>
      <p:sp>
        <p:nvSpPr>
          <p:cNvPr id="14" name="TextBox 13"/>
          <p:cNvSpPr txBox="1"/>
          <p:nvPr/>
        </p:nvSpPr>
        <p:spPr>
          <a:xfrm>
            <a:off x="422239" y="5490981"/>
            <a:ext cx="3731749" cy="369332"/>
          </a:xfrm>
          <a:prstGeom prst="rect">
            <a:avLst/>
          </a:prstGeom>
          <a:noFill/>
        </p:spPr>
        <p:txBody>
          <a:bodyPr wrap="square" rtlCol="0">
            <a:spAutoFit/>
          </a:bodyPr>
          <a:lstStyle/>
          <a:p>
            <a:r>
              <a:rPr lang="en-US" sz="1600" dirty="0" smtClean="0"/>
              <a:t>RE-PARTIOTIONING AND SAVING  </a:t>
            </a:r>
            <a:r>
              <a:rPr lang="en-US" dirty="0" smtClean="0"/>
              <a:t>:</a:t>
            </a:r>
            <a:endParaRPr lang="en-US" dirty="0"/>
          </a:p>
        </p:txBody>
      </p:sp>
    </p:spTree>
    <p:extLst>
      <p:ext uri="{BB962C8B-B14F-4D97-AF65-F5344CB8AC3E}">
        <p14:creationId xmlns:p14="http://schemas.microsoft.com/office/powerpoint/2010/main" val="10353188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HIVE</a:t>
            </a:r>
            <a:endParaRPr lang="en-US" dirty="0"/>
          </a:p>
        </p:txBody>
      </p:sp>
    </p:spTree>
    <p:extLst>
      <p:ext uri="{BB962C8B-B14F-4D97-AF65-F5344CB8AC3E}">
        <p14:creationId xmlns:p14="http://schemas.microsoft.com/office/powerpoint/2010/main" val="339635767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0858" y="500820"/>
            <a:ext cx="11029616" cy="1013800"/>
          </a:xfrm>
        </p:spPr>
        <p:txBody>
          <a:bodyPr/>
          <a:lstStyle/>
          <a:p>
            <a:r>
              <a:rPr lang="en-US" dirty="0" smtClean="0"/>
              <a:t>Creating table for datasets( </a:t>
            </a:r>
            <a:r>
              <a:rPr lang="en-US" dirty="0" err="1" smtClean="0"/>
              <a:t>demog</a:t>
            </a:r>
            <a:r>
              <a:rPr lang="en-US" dirty="0" smtClean="0"/>
              <a:t>, liability, bureau )</a:t>
            </a:r>
            <a:endParaRPr lang="en-US" dirty="0"/>
          </a:p>
        </p:txBody>
      </p:sp>
      <p:pic>
        <p:nvPicPr>
          <p:cNvPr id="8" name="Content Placeholder 7"/>
          <p:cNvPicPr>
            <a:picLocks noGrp="1" noChangeAspect="1"/>
          </p:cNvPicPr>
          <p:nvPr>
            <p:ph idx="1"/>
          </p:nvPr>
        </p:nvPicPr>
        <p:blipFill rotWithShape="1">
          <a:blip r:embed="rId2"/>
          <a:srcRect b="12385"/>
          <a:stretch/>
        </p:blipFill>
        <p:spPr>
          <a:xfrm>
            <a:off x="2292545" y="1968865"/>
            <a:ext cx="9477208" cy="1196766"/>
          </a:xfrm>
          <a:prstGeom prst="rect">
            <a:avLst/>
          </a:prstGeom>
        </p:spPr>
      </p:pic>
      <p:pic>
        <p:nvPicPr>
          <p:cNvPr id="9" name="Picture 8"/>
          <p:cNvPicPr>
            <a:picLocks noChangeAspect="1"/>
          </p:cNvPicPr>
          <p:nvPr/>
        </p:nvPicPr>
        <p:blipFill>
          <a:blip r:embed="rId3"/>
          <a:stretch>
            <a:fillRect/>
          </a:stretch>
        </p:blipFill>
        <p:spPr>
          <a:xfrm>
            <a:off x="2292545" y="3254928"/>
            <a:ext cx="9477208" cy="2140318"/>
          </a:xfrm>
          <a:prstGeom prst="rect">
            <a:avLst/>
          </a:prstGeom>
        </p:spPr>
      </p:pic>
      <p:pic>
        <p:nvPicPr>
          <p:cNvPr id="10" name="Picture 9"/>
          <p:cNvPicPr>
            <a:picLocks noChangeAspect="1"/>
          </p:cNvPicPr>
          <p:nvPr/>
        </p:nvPicPr>
        <p:blipFill rotWithShape="1">
          <a:blip r:embed="rId4"/>
          <a:srcRect b="19775"/>
          <a:stretch/>
        </p:blipFill>
        <p:spPr>
          <a:xfrm>
            <a:off x="2292545" y="5484543"/>
            <a:ext cx="9477208" cy="1299090"/>
          </a:xfrm>
          <a:prstGeom prst="rect">
            <a:avLst/>
          </a:prstGeom>
        </p:spPr>
      </p:pic>
      <p:sp>
        <p:nvSpPr>
          <p:cNvPr id="11" name="TextBox 10"/>
          <p:cNvSpPr txBox="1"/>
          <p:nvPr/>
        </p:nvSpPr>
        <p:spPr>
          <a:xfrm>
            <a:off x="530858" y="2424812"/>
            <a:ext cx="1493241" cy="369332"/>
          </a:xfrm>
          <a:prstGeom prst="rect">
            <a:avLst/>
          </a:prstGeom>
          <a:noFill/>
        </p:spPr>
        <p:txBody>
          <a:bodyPr wrap="square" rtlCol="0">
            <a:spAutoFit/>
          </a:bodyPr>
          <a:lstStyle/>
          <a:p>
            <a:r>
              <a:rPr lang="en-US" dirty="0" smtClean="0"/>
              <a:t>DEMOG</a:t>
            </a:r>
            <a:endParaRPr lang="en-US" dirty="0"/>
          </a:p>
        </p:txBody>
      </p:sp>
      <p:sp>
        <p:nvSpPr>
          <p:cNvPr id="12" name="TextBox 11"/>
          <p:cNvSpPr txBox="1"/>
          <p:nvPr/>
        </p:nvSpPr>
        <p:spPr>
          <a:xfrm>
            <a:off x="482876" y="4073669"/>
            <a:ext cx="1283516" cy="369332"/>
          </a:xfrm>
          <a:prstGeom prst="rect">
            <a:avLst/>
          </a:prstGeom>
          <a:noFill/>
        </p:spPr>
        <p:txBody>
          <a:bodyPr wrap="square" rtlCol="0">
            <a:spAutoFit/>
          </a:bodyPr>
          <a:lstStyle/>
          <a:p>
            <a:r>
              <a:rPr lang="en-US" dirty="0" smtClean="0"/>
              <a:t>BUREAU</a:t>
            </a:r>
            <a:endParaRPr lang="en-US" dirty="0"/>
          </a:p>
        </p:txBody>
      </p:sp>
      <p:sp>
        <p:nvSpPr>
          <p:cNvPr id="13" name="TextBox 12"/>
          <p:cNvSpPr txBox="1"/>
          <p:nvPr/>
        </p:nvSpPr>
        <p:spPr>
          <a:xfrm>
            <a:off x="329523" y="5949422"/>
            <a:ext cx="1208015" cy="369332"/>
          </a:xfrm>
          <a:prstGeom prst="rect">
            <a:avLst/>
          </a:prstGeom>
          <a:noFill/>
        </p:spPr>
        <p:txBody>
          <a:bodyPr wrap="square" rtlCol="0">
            <a:spAutoFit/>
          </a:bodyPr>
          <a:lstStyle/>
          <a:p>
            <a:r>
              <a:rPr lang="en-US" dirty="0" smtClean="0"/>
              <a:t>LIABILITY</a:t>
            </a:r>
            <a:endParaRPr lang="en-US" dirty="0"/>
          </a:p>
        </p:txBody>
      </p:sp>
      <p:sp>
        <p:nvSpPr>
          <p:cNvPr id="14" name="Right Arrow 13"/>
          <p:cNvSpPr/>
          <p:nvPr/>
        </p:nvSpPr>
        <p:spPr>
          <a:xfrm>
            <a:off x="1656002" y="2538280"/>
            <a:ext cx="263744" cy="14239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p:cNvSpPr/>
          <p:nvPr/>
        </p:nvSpPr>
        <p:spPr>
          <a:xfrm>
            <a:off x="1656002" y="4187137"/>
            <a:ext cx="263744" cy="14239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p:cNvSpPr/>
          <p:nvPr/>
        </p:nvSpPr>
        <p:spPr>
          <a:xfrm>
            <a:off x="1656002" y="6062890"/>
            <a:ext cx="263744" cy="14239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4351723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LOADING THE DATA TO TABLES</a:t>
            </a:r>
            <a:endParaRPr lang="en-US" dirty="0"/>
          </a:p>
        </p:txBody>
      </p:sp>
      <p:pic>
        <p:nvPicPr>
          <p:cNvPr id="4" name="Content Placeholder 3"/>
          <p:cNvPicPr>
            <a:picLocks noGrp="1" noChangeAspect="1"/>
          </p:cNvPicPr>
          <p:nvPr>
            <p:ph idx="1"/>
          </p:nvPr>
        </p:nvPicPr>
        <p:blipFill rotWithShape="1">
          <a:blip r:embed="rId2"/>
          <a:srcRect r="6366" b="-4664"/>
          <a:stretch/>
        </p:blipFill>
        <p:spPr>
          <a:xfrm>
            <a:off x="3916573" y="3825272"/>
            <a:ext cx="7372421" cy="584359"/>
          </a:xfrm>
          <a:prstGeom prst="rect">
            <a:avLst/>
          </a:prstGeom>
        </p:spPr>
      </p:pic>
      <p:pic>
        <p:nvPicPr>
          <p:cNvPr id="5" name="Picture 4"/>
          <p:cNvPicPr>
            <a:picLocks noChangeAspect="1"/>
          </p:cNvPicPr>
          <p:nvPr/>
        </p:nvPicPr>
        <p:blipFill rotWithShape="1">
          <a:blip r:embed="rId3"/>
          <a:srcRect r="15159"/>
          <a:stretch/>
        </p:blipFill>
        <p:spPr>
          <a:xfrm>
            <a:off x="3916574" y="5143938"/>
            <a:ext cx="7372421" cy="701386"/>
          </a:xfrm>
          <a:prstGeom prst="rect">
            <a:avLst/>
          </a:prstGeom>
        </p:spPr>
      </p:pic>
      <p:pic>
        <p:nvPicPr>
          <p:cNvPr id="6" name="Picture 5"/>
          <p:cNvPicPr>
            <a:picLocks noChangeAspect="1"/>
          </p:cNvPicPr>
          <p:nvPr/>
        </p:nvPicPr>
        <p:blipFill rotWithShape="1">
          <a:blip r:embed="rId4"/>
          <a:srcRect t="82977" r="29676" b="1386"/>
          <a:stretch/>
        </p:blipFill>
        <p:spPr>
          <a:xfrm>
            <a:off x="3939235" y="2645509"/>
            <a:ext cx="7349431" cy="294243"/>
          </a:xfrm>
          <a:prstGeom prst="rect">
            <a:avLst/>
          </a:prstGeom>
        </p:spPr>
      </p:pic>
      <p:sp>
        <p:nvSpPr>
          <p:cNvPr id="7" name="TextBox 6"/>
          <p:cNvSpPr txBox="1"/>
          <p:nvPr/>
        </p:nvSpPr>
        <p:spPr>
          <a:xfrm>
            <a:off x="1366850" y="2585948"/>
            <a:ext cx="1493241" cy="369332"/>
          </a:xfrm>
          <a:prstGeom prst="rect">
            <a:avLst/>
          </a:prstGeom>
          <a:noFill/>
        </p:spPr>
        <p:txBody>
          <a:bodyPr wrap="square" rtlCol="0">
            <a:spAutoFit/>
          </a:bodyPr>
          <a:lstStyle/>
          <a:p>
            <a:r>
              <a:rPr lang="en-US" dirty="0" smtClean="0"/>
              <a:t>DEMOG</a:t>
            </a:r>
            <a:endParaRPr lang="en-US" dirty="0"/>
          </a:p>
        </p:txBody>
      </p:sp>
      <p:sp>
        <p:nvSpPr>
          <p:cNvPr id="8" name="TextBox 7"/>
          <p:cNvSpPr txBox="1"/>
          <p:nvPr/>
        </p:nvSpPr>
        <p:spPr>
          <a:xfrm>
            <a:off x="1366850" y="3932785"/>
            <a:ext cx="1283516" cy="369332"/>
          </a:xfrm>
          <a:prstGeom prst="rect">
            <a:avLst/>
          </a:prstGeom>
          <a:noFill/>
        </p:spPr>
        <p:txBody>
          <a:bodyPr wrap="square" rtlCol="0">
            <a:spAutoFit/>
          </a:bodyPr>
          <a:lstStyle/>
          <a:p>
            <a:r>
              <a:rPr lang="en-US" dirty="0" smtClean="0"/>
              <a:t>BUREAU</a:t>
            </a:r>
            <a:endParaRPr lang="en-US" dirty="0"/>
          </a:p>
        </p:txBody>
      </p:sp>
      <p:sp>
        <p:nvSpPr>
          <p:cNvPr id="9" name="TextBox 8"/>
          <p:cNvSpPr txBox="1"/>
          <p:nvPr/>
        </p:nvSpPr>
        <p:spPr>
          <a:xfrm>
            <a:off x="1329380" y="5309965"/>
            <a:ext cx="1208015" cy="369332"/>
          </a:xfrm>
          <a:prstGeom prst="rect">
            <a:avLst/>
          </a:prstGeom>
          <a:noFill/>
        </p:spPr>
        <p:txBody>
          <a:bodyPr wrap="square" rtlCol="0">
            <a:spAutoFit/>
          </a:bodyPr>
          <a:lstStyle/>
          <a:p>
            <a:r>
              <a:rPr lang="en-US" dirty="0" smtClean="0"/>
              <a:t>LIABILITY</a:t>
            </a:r>
            <a:endParaRPr lang="en-US" dirty="0"/>
          </a:p>
        </p:txBody>
      </p:sp>
      <p:sp>
        <p:nvSpPr>
          <p:cNvPr id="10" name="Right Arrow 9"/>
          <p:cNvSpPr/>
          <p:nvPr/>
        </p:nvSpPr>
        <p:spPr>
          <a:xfrm>
            <a:off x="2984520" y="2699416"/>
            <a:ext cx="263744" cy="14239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Arrow 10"/>
          <p:cNvSpPr/>
          <p:nvPr/>
        </p:nvSpPr>
        <p:spPr>
          <a:xfrm>
            <a:off x="2984520" y="4038502"/>
            <a:ext cx="263744" cy="14239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Arrow 11"/>
          <p:cNvSpPr/>
          <p:nvPr/>
        </p:nvSpPr>
        <p:spPr>
          <a:xfrm>
            <a:off x="2986322" y="5423433"/>
            <a:ext cx="263744" cy="14239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3004309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0524" y="1079661"/>
            <a:ext cx="11364731" cy="1013800"/>
          </a:xfrm>
        </p:spPr>
        <p:txBody>
          <a:bodyPr>
            <a:normAutofit fontScale="90000"/>
          </a:bodyPr>
          <a:lstStyle/>
          <a:p>
            <a:r>
              <a:rPr lang="en-US" sz="2200" dirty="0" smtClean="0"/>
              <a:t>Scn 9 : List </a:t>
            </a:r>
            <a:r>
              <a:rPr lang="en-US" sz="2200" dirty="0"/>
              <a:t>the Occupation Types (Distinct) which have Proportion of Branch Credit Amount to total Credit amount in the last 12 months as ‘1’. (uses OOT Demog Info Affordable Home Loans and OOT Liabilities Info Affordable Home Loans)</a:t>
            </a:r>
            <a:r>
              <a:rPr lang="en-US" dirty="0"/>
              <a:t/>
            </a:r>
            <a:br>
              <a:rPr lang="en-US" dirty="0"/>
            </a:br>
            <a:endParaRPr lang="en-US" dirty="0"/>
          </a:p>
        </p:txBody>
      </p:sp>
      <p:sp>
        <p:nvSpPr>
          <p:cNvPr id="5" name="TextBox 4"/>
          <p:cNvSpPr txBox="1"/>
          <p:nvPr/>
        </p:nvSpPr>
        <p:spPr>
          <a:xfrm>
            <a:off x="275426" y="1752687"/>
            <a:ext cx="11251048" cy="4832092"/>
          </a:xfrm>
          <a:prstGeom prst="rect">
            <a:avLst/>
          </a:prstGeom>
          <a:noFill/>
        </p:spPr>
        <p:txBody>
          <a:bodyPr wrap="square" rtlCol="0">
            <a:spAutoFit/>
          </a:bodyPr>
          <a:lstStyle/>
          <a:p>
            <a:pPr>
              <a:lnSpc>
                <a:spcPct val="200000"/>
              </a:lnSpc>
            </a:pPr>
            <a:r>
              <a:rPr lang="en-US" sz="1600" dirty="0" smtClean="0">
                <a:solidFill>
                  <a:srgbClr val="FF0000"/>
                </a:solidFill>
              </a:rPr>
              <a:t>      SYNTAX</a:t>
            </a:r>
            <a:r>
              <a:rPr lang="en-US" dirty="0" smtClean="0">
                <a:solidFill>
                  <a:srgbClr val="FF0000"/>
                </a:solidFill>
              </a:rPr>
              <a:t> </a:t>
            </a:r>
            <a:r>
              <a:rPr lang="en-US" dirty="0"/>
              <a:t>: </a:t>
            </a:r>
            <a:endParaRPr lang="en-US" dirty="0" smtClean="0"/>
          </a:p>
          <a:p>
            <a:pPr marL="285750" indent="-285750">
              <a:lnSpc>
                <a:spcPct val="200000"/>
              </a:lnSpc>
              <a:buFont typeface="Arial" panose="020B0604020202020204" pitchFamily="34" charset="0"/>
              <a:buChar char="•"/>
            </a:pPr>
            <a:r>
              <a:rPr lang="en-US" dirty="0" smtClean="0"/>
              <a:t>select </a:t>
            </a:r>
            <a:r>
              <a:rPr lang="en-US" dirty="0"/>
              <a:t>distinct </a:t>
            </a:r>
            <a:r>
              <a:rPr lang="en-US" sz="1600" dirty="0"/>
              <a:t>d.OCCUPATION_TYPE</a:t>
            </a:r>
            <a:r>
              <a:rPr lang="en-US" dirty="0"/>
              <a:t> from </a:t>
            </a:r>
            <a:r>
              <a:rPr lang="en-US" sz="1600" dirty="0"/>
              <a:t>DEMOG_TEAM_2</a:t>
            </a:r>
            <a:r>
              <a:rPr lang="en-US" dirty="0"/>
              <a:t> d  </a:t>
            </a:r>
            <a:r>
              <a:rPr lang="en-US" sz="1600" dirty="0"/>
              <a:t>FULL OUTER JOIN LIABILITY_TEAM_2 l</a:t>
            </a:r>
            <a:r>
              <a:rPr lang="en-US" dirty="0"/>
              <a:t> on d.Dummy_application_id = l.Dummy_application_id where </a:t>
            </a:r>
            <a:r>
              <a:rPr lang="en-US" sz="1600" dirty="0"/>
              <a:t>l.Prn_NW_BRN_C_AMT_12m=1</a:t>
            </a:r>
            <a:r>
              <a:rPr lang="en-US" sz="1600" dirty="0" smtClean="0"/>
              <a:t>;</a:t>
            </a:r>
          </a:p>
          <a:p>
            <a:pPr>
              <a:lnSpc>
                <a:spcPct val="200000"/>
              </a:lnSpc>
            </a:pPr>
            <a:r>
              <a:rPr lang="en-US" sz="1600" dirty="0" smtClean="0"/>
              <a:t>      </a:t>
            </a:r>
            <a:r>
              <a:rPr lang="en-US" sz="1600" dirty="0" smtClean="0">
                <a:solidFill>
                  <a:srgbClr val="FF0000"/>
                </a:solidFill>
              </a:rPr>
              <a:t>CREATING EXTRENAL TABLE </a:t>
            </a:r>
            <a:r>
              <a:rPr lang="en-US" sz="1600" dirty="0" smtClean="0"/>
              <a:t>:</a:t>
            </a:r>
            <a:endParaRPr lang="en-US" sz="1600" dirty="0"/>
          </a:p>
          <a:p>
            <a:pPr marL="285750" indent="-285750">
              <a:lnSpc>
                <a:spcPct val="200000"/>
              </a:lnSpc>
              <a:buFont typeface="Arial" panose="020B0604020202020204" pitchFamily="34" charset="0"/>
              <a:buChar char="•"/>
            </a:pPr>
            <a:r>
              <a:rPr lang="en-US" sz="1600" dirty="0"/>
              <a:t>create external TABLE SCENARIO09 (OCCUPATION_TYPE string) row format delimited fields terminated by "," location "/user/unextaxisbdhb422/CAPSTONE_HIVE/SCENARIO09</a:t>
            </a:r>
            <a:r>
              <a:rPr lang="en-US" dirty="0"/>
              <a:t>" </a:t>
            </a:r>
            <a:r>
              <a:rPr lang="en-US" dirty="0" smtClean="0"/>
              <a:t>;</a:t>
            </a:r>
          </a:p>
          <a:p>
            <a:pPr>
              <a:lnSpc>
                <a:spcPct val="200000"/>
              </a:lnSpc>
            </a:pPr>
            <a:r>
              <a:rPr lang="en-US" dirty="0" smtClean="0"/>
              <a:t>      </a:t>
            </a:r>
            <a:r>
              <a:rPr lang="en-US" sz="1600" dirty="0" smtClean="0">
                <a:solidFill>
                  <a:srgbClr val="FF0000"/>
                </a:solidFill>
              </a:rPr>
              <a:t>INSERT OVERWRITING </a:t>
            </a:r>
            <a:r>
              <a:rPr lang="en-US" dirty="0" smtClean="0"/>
              <a:t>:</a:t>
            </a:r>
            <a:endParaRPr lang="en-US" dirty="0"/>
          </a:p>
          <a:p>
            <a:pPr marL="285750" indent="-285750">
              <a:lnSpc>
                <a:spcPct val="200000"/>
              </a:lnSpc>
              <a:buFont typeface="Arial" panose="020B0604020202020204" pitchFamily="34" charset="0"/>
              <a:buChar char="•"/>
            </a:pPr>
            <a:r>
              <a:rPr lang="en-US" sz="1600" dirty="0"/>
              <a:t>insert overwrite table SCENARIO09 select distinct d.OCCUPATION_TYPE from DEMOG_TEAM_2 d  FULL OUTER JOIN LIABILITY_TEAM_2 l on d.Dummy_application_id = l.Dummy_application_id where l.Prn_NW_BRN_C_AMT_12m=1;</a:t>
            </a:r>
          </a:p>
        </p:txBody>
      </p:sp>
    </p:spTree>
    <p:extLst>
      <p:ext uri="{BB962C8B-B14F-4D97-AF65-F5344CB8AC3E}">
        <p14:creationId xmlns:p14="http://schemas.microsoft.com/office/powerpoint/2010/main" val="332581551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4080" y="542765"/>
            <a:ext cx="11029616" cy="1013800"/>
          </a:xfrm>
        </p:spPr>
        <p:txBody>
          <a:bodyPr/>
          <a:lstStyle/>
          <a:p>
            <a:r>
              <a:rPr lang="en-US" dirty="0" smtClean="0"/>
              <a:t>SCN 9</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946888" y="2306419"/>
            <a:ext cx="3739506" cy="4395047"/>
          </a:xfrm>
        </p:spPr>
      </p:pic>
      <p:sp>
        <p:nvSpPr>
          <p:cNvPr id="5" name="TextBox 4"/>
          <p:cNvSpPr txBox="1"/>
          <p:nvPr/>
        </p:nvSpPr>
        <p:spPr>
          <a:xfrm>
            <a:off x="514080" y="2163254"/>
            <a:ext cx="2432808" cy="523220"/>
          </a:xfrm>
          <a:prstGeom prst="rect">
            <a:avLst/>
          </a:prstGeom>
          <a:noFill/>
        </p:spPr>
        <p:txBody>
          <a:bodyPr wrap="square" rtlCol="0">
            <a:spAutoFit/>
          </a:bodyPr>
          <a:lstStyle/>
          <a:p>
            <a:r>
              <a:rPr lang="en-US" dirty="0"/>
              <a:t> </a:t>
            </a:r>
            <a:r>
              <a:rPr lang="en-US" sz="2800" dirty="0">
                <a:solidFill>
                  <a:srgbClr val="FF0000"/>
                </a:solidFill>
              </a:rPr>
              <a:t>OUTPUT</a:t>
            </a:r>
            <a:r>
              <a:rPr lang="en-US" sz="2800" dirty="0"/>
              <a:t> </a:t>
            </a:r>
            <a:r>
              <a:rPr lang="en-US" dirty="0"/>
              <a:t>:</a:t>
            </a:r>
          </a:p>
        </p:txBody>
      </p:sp>
    </p:spTree>
    <p:extLst>
      <p:ext uri="{BB962C8B-B14F-4D97-AF65-F5344CB8AC3E}">
        <p14:creationId xmlns:p14="http://schemas.microsoft.com/office/powerpoint/2010/main" val="1368486864"/>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1192" y="1904301"/>
            <a:ext cx="11238896" cy="696286"/>
          </a:xfrm>
        </p:spPr>
        <p:txBody>
          <a:bodyPr lIns="91440" tIns="91440" bIns="548640">
            <a:normAutofit fontScale="90000"/>
          </a:bodyPr>
          <a:lstStyle/>
          <a:p>
            <a:r>
              <a:rPr lang="en-US" sz="2700" dirty="0" smtClean="0"/>
              <a:t>Scn 10 </a:t>
            </a:r>
            <a:r>
              <a:rPr lang="en-US" sz="2200" dirty="0" smtClean="0"/>
              <a:t>: </a:t>
            </a:r>
            <a:r>
              <a:rPr lang="en-US" sz="2200" dirty="0"/>
              <a:t>Find the count of applicants having Max Delinquency in all trades in last 24m &gt;= 10 (uses OOT Demog Info Affordable Home Loans and OOT Bureau Info Affordable Home Loans)</a:t>
            </a:r>
            <a:r>
              <a:rPr lang="en-US" dirty="0"/>
              <a:t/>
            </a:r>
            <a:br>
              <a:rPr lang="en-US" dirty="0"/>
            </a:br>
            <a:endParaRPr lang="en-US" dirty="0"/>
          </a:p>
        </p:txBody>
      </p:sp>
      <p:pic>
        <p:nvPicPr>
          <p:cNvPr id="4" name="Content Placeholder 3"/>
          <p:cNvPicPr>
            <a:picLocks noGrp="1" noChangeAspect="1"/>
          </p:cNvPicPr>
          <p:nvPr>
            <p:ph idx="1"/>
          </p:nvPr>
        </p:nvPicPr>
        <p:blipFill rotWithShape="1">
          <a:blip r:embed="rId2">
            <a:extLst>
              <a:ext uri="{28A0092B-C50C-407E-A947-70E740481C1C}">
                <a14:useLocalDpi xmlns:a14="http://schemas.microsoft.com/office/drawing/2010/main" val="0"/>
              </a:ext>
            </a:extLst>
          </a:blip>
          <a:srcRect l="474" t="838" r="-474" b="29687"/>
          <a:stretch/>
        </p:blipFill>
        <p:spPr>
          <a:xfrm>
            <a:off x="1946246" y="5928562"/>
            <a:ext cx="3540154" cy="785298"/>
          </a:xfrm>
          <a:prstGeom prst="rect">
            <a:avLst/>
          </a:prstGeom>
        </p:spPr>
      </p:pic>
      <p:sp>
        <p:nvSpPr>
          <p:cNvPr id="5" name="TextBox 4"/>
          <p:cNvSpPr txBox="1"/>
          <p:nvPr/>
        </p:nvSpPr>
        <p:spPr>
          <a:xfrm>
            <a:off x="347214" y="1712023"/>
            <a:ext cx="11706851" cy="4216539"/>
          </a:xfrm>
          <a:prstGeom prst="rect">
            <a:avLst/>
          </a:prstGeom>
          <a:noFill/>
        </p:spPr>
        <p:txBody>
          <a:bodyPr wrap="square" rtlCol="0">
            <a:spAutoFit/>
          </a:bodyPr>
          <a:lstStyle/>
          <a:p>
            <a:pPr>
              <a:lnSpc>
                <a:spcPct val="200000"/>
              </a:lnSpc>
            </a:pPr>
            <a:r>
              <a:rPr lang="en-US" sz="1600" dirty="0" smtClean="0">
                <a:solidFill>
                  <a:srgbClr val="FF0000"/>
                </a:solidFill>
              </a:rPr>
              <a:t>      SYNTAX</a:t>
            </a:r>
            <a:r>
              <a:rPr lang="en-US" dirty="0" smtClean="0">
                <a:solidFill>
                  <a:srgbClr val="FF0000"/>
                </a:solidFill>
              </a:rPr>
              <a:t> </a:t>
            </a:r>
            <a:r>
              <a:rPr lang="en-US" dirty="0"/>
              <a:t>: </a:t>
            </a:r>
            <a:endParaRPr lang="en-US" dirty="0" smtClean="0"/>
          </a:p>
          <a:p>
            <a:pPr marL="285750" indent="-285750">
              <a:lnSpc>
                <a:spcPct val="200000"/>
              </a:lnSpc>
              <a:buFont typeface="Arial" panose="020B0604020202020204" pitchFamily="34" charset="0"/>
              <a:buChar char="•"/>
            </a:pPr>
            <a:r>
              <a:rPr lang="en-US" dirty="0" smtClean="0"/>
              <a:t>select  count(</a:t>
            </a:r>
            <a:r>
              <a:rPr lang="en-US" dirty="0" err="1" smtClean="0"/>
              <a:t>Dummy_applicant_id</a:t>
            </a:r>
            <a:r>
              <a:rPr lang="en-US" dirty="0" smtClean="0"/>
              <a:t>) from BUREAU_TEAM_2 where ALL_Alg_max_delq_24m &gt;=10 ;</a:t>
            </a:r>
          </a:p>
          <a:p>
            <a:pPr>
              <a:lnSpc>
                <a:spcPct val="200000"/>
              </a:lnSpc>
            </a:pPr>
            <a:r>
              <a:rPr lang="en-US" sz="1600" dirty="0" smtClean="0"/>
              <a:t>      </a:t>
            </a:r>
            <a:r>
              <a:rPr lang="en-US" sz="1600" dirty="0" smtClean="0">
                <a:solidFill>
                  <a:srgbClr val="FF0000"/>
                </a:solidFill>
              </a:rPr>
              <a:t>CREATING EXTRENAL TABLE </a:t>
            </a:r>
            <a:r>
              <a:rPr lang="en-US" sz="1600" dirty="0" smtClean="0"/>
              <a:t>:</a:t>
            </a:r>
            <a:endParaRPr lang="en-US" sz="1600" dirty="0"/>
          </a:p>
          <a:p>
            <a:pPr marL="285750" indent="-285750">
              <a:lnSpc>
                <a:spcPct val="200000"/>
              </a:lnSpc>
              <a:buFont typeface="Arial" panose="020B0604020202020204" pitchFamily="34" charset="0"/>
              <a:buChar char="•"/>
            </a:pPr>
            <a:r>
              <a:rPr lang="en-US" sz="1600" dirty="0"/>
              <a:t>create external SCENARIO10 (COUNT_OF_APPLICANTS INT) row format delimited fields terminated by "," location "/user/unextaxisbdhb422/CAPSTONE_HIVE/SCENARIO10" </a:t>
            </a:r>
            <a:r>
              <a:rPr lang="en-US" sz="1600" dirty="0" smtClean="0"/>
              <a:t>;</a:t>
            </a:r>
          </a:p>
          <a:p>
            <a:pPr>
              <a:lnSpc>
                <a:spcPct val="200000"/>
              </a:lnSpc>
            </a:pPr>
            <a:r>
              <a:rPr lang="en-US" dirty="0" smtClean="0"/>
              <a:t>      </a:t>
            </a:r>
            <a:r>
              <a:rPr lang="en-US" sz="1600" dirty="0" smtClean="0">
                <a:solidFill>
                  <a:srgbClr val="FF0000"/>
                </a:solidFill>
              </a:rPr>
              <a:t>INSERT OVERWRITING </a:t>
            </a:r>
            <a:r>
              <a:rPr lang="en-US" dirty="0" smtClean="0"/>
              <a:t>:</a:t>
            </a:r>
            <a:endParaRPr lang="en-US" dirty="0"/>
          </a:p>
          <a:p>
            <a:pPr marL="285750" indent="-285750">
              <a:lnSpc>
                <a:spcPct val="200000"/>
              </a:lnSpc>
              <a:buFont typeface="Arial" panose="020B0604020202020204" pitchFamily="34" charset="0"/>
              <a:buChar char="•"/>
            </a:pPr>
            <a:r>
              <a:rPr lang="en-US" sz="1600" dirty="0"/>
              <a:t>INSERT OVERWRITE TABLE SCENARIO10 select  count(</a:t>
            </a:r>
            <a:r>
              <a:rPr lang="en-US" sz="1600" dirty="0" err="1"/>
              <a:t>Dummy_applicant_id</a:t>
            </a:r>
            <a:r>
              <a:rPr lang="en-US" sz="1600" dirty="0"/>
              <a:t>) from BUREAU_TEAM_2 where ALL_Alg_max_delq_24m &gt;=10 </a:t>
            </a:r>
            <a:r>
              <a:rPr lang="en-US" sz="1600" dirty="0" smtClean="0"/>
              <a:t>;</a:t>
            </a:r>
            <a:endParaRPr lang="en-US" sz="1600" dirty="0"/>
          </a:p>
        </p:txBody>
      </p:sp>
      <p:sp>
        <p:nvSpPr>
          <p:cNvPr id="7" name="TextBox 6"/>
          <p:cNvSpPr txBox="1"/>
          <p:nvPr/>
        </p:nvSpPr>
        <p:spPr>
          <a:xfrm>
            <a:off x="581192" y="6059247"/>
            <a:ext cx="2432808" cy="369332"/>
          </a:xfrm>
          <a:prstGeom prst="rect">
            <a:avLst/>
          </a:prstGeom>
          <a:noFill/>
        </p:spPr>
        <p:txBody>
          <a:bodyPr wrap="square" rtlCol="0">
            <a:spAutoFit/>
          </a:bodyPr>
          <a:lstStyle/>
          <a:p>
            <a:r>
              <a:rPr lang="en-US" dirty="0"/>
              <a:t> </a:t>
            </a:r>
            <a:r>
              <a:rPr lang="en-US" dirty="0">
                <a:solidFill>
                  <a:srgbClr val="FF0000"/>
                </a:solidFill>
              </a:rPr>
              <a:t>OUTPUT</a:t>
            </a:r>
            <a:r>
              <a:rPr lang="en-US" dirty="0"/>
              <a:t> :</a:t>
            </a:r>
          </a:p>
        </p:txBody>
      </p:sp>
    </p:spTree>
    <p:extLst>
      <p:ext uri="{BB962C8B-B14F-4D97-AF65-F5344CB8AC3E}">
        <p14:creationId xmlns:p14="http://schemas.microsoft.com/office/powerpoint/2010/main" val="148319514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8607" y="698223"/>
            <a:ext cx="11264064" cy="1013800"/>
          </a:xfrm>
        </p:spPr>
        <p:txBody>
          <a:bodyPr>
            <a:noAutofit/>
          </a:bodyPr>
          <a:lstStyle/>
          <a:p>
            <a:r>
              <a:rPr lang="en-US" sz="2400" dirty="0" smtClean="0"/>
              <a:t>Scn 11 </a:t>
            </a:r>
            <a:r>
              <a:rPr lang="en-US" sz="2000" dirty="0" smtClean="0"/>
              <a:t>: </a:t>
            </a:r>
            <a:r>
              <a:rPr lang="en-US" sz="2000" dirty="0"/>
              <a:t>Find the total count of applicants having 40 &lt;= Current Account &amp; Savings Account Vintage &lt;= 100. (uses OOT Demog Info Affordable Home Loans and OOT Liabilities Info Affordable Home Loans)</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77428" y="5741416"/>
            <a:ext cx="3435091" cy="1116584"/>
          </a:xfrm>
          <a:prstGeom prst="rect">
            <a:avLst/>
          </a:prstGeom>
        </p:spPr>
      </p:pic>
      <p:sp>
        <p:nvSpPr>
          <p:cNvPr id="5" name="TextBox 4"/>
          <p:cNvSpPr txBox="1"/>
          <p:nvPr/>
        </p:nvSpPr>
        <p:spPr>
          <a:xfrm>
            <a:off x="196212" y="1924816"/>
            <a:ext cx="12118828" cy="3603807"/>
          </a:xfrm>
          <a:prstGeom prst="rect">
            <a:avLst/>
          </a:prstGeom>
          <a:noFill/>
        </p:spPr>
        <p:txBody>
          <a:bodyPr wrap="square" rtlCol="0">
            <a:spAutoFit/>
          </a:bodyPr>
          <a:lstStyle/>
          <a:p>
            <a:pPr>
              <a:lnSpc>
                <a:spcPct val="150000"/>
              </a:lnSpc>
            </a:pPr>
            <a:r>
              <a:rPr lang="en-US" sz="1600" dirty="0" smtClean="0">
                <a:solidFill>
                  <a:srgbClr val="FF0000"/>
                </a:solidFill>
              </a:rPr>
              <a:t>      SYNTAX</a:t>
            </a:r>
            <a:r>
              <a:rPr lang="en-US" dirty="0" smtClean="0">
                <a:solidFill>
                  <a:srgbClr val="FF0000"/>
                </a:solidFill>
              </a:rPr>
              <a:t> </a:t>
            </a:r>
            <a:r>
              <a:rPr lang="en-US" dirty="0"/>
              <a:t>: </a:t>
            </a:r>
            <a:endParaRPr lang="en-US" dirty="0" smtClean="0"/>
          </a:p>
          <a:p>
            <a:pPr marL="285750" indent="-285750">
              <a:lnSpc>
                <a:spcPct val="150000"/>
              </a:lnSpc>
              <a:buFont typeface="Arial" panose="020B0604020202020204" pitchFamily="34" charset="0"/>
              <a:buChar char="•"/>
            </a:pPr>
            <a:r>
              <a:rPr lang="en-US" dirty="0"/>
              <a:t>select count(</a:t>
            </a:r>
            <a:r>
              <a:rPr lang="en-US" dirty="0" err="1"/>
              <a:t>Dummy_application_id</a:t>
            </a:r>
            <a:r>
              <a:rPr lang="en-US" dirty="0"/>
              <a:t>) from LIABILITY_TEAM_2 where </a:t>
            </a:r>
            <a:r>
              <a:rPr lang="en-US" dirty="0" err="1"/>
              <a:t>Application_vintage</a:t>
            </a:r>
            <a:r>
              <a:rPr lang="en-US" dirty="0"/>
              <a:t>&gt;=40 and </a:t>
            </a:r>
            <a:r>
              <a:rPr lang="en-US" dirty="0" err="1"/>
              <a:t>Application_vintage</a:t>
            </a:r>
            <a:r>
              <a:rPr lang="en-US" dirty="0"/>
              <a:t>&lt;=100 ;</a:t>
            </a:r>
            <a:r>
              <a:rPr lang="en-US" sz="1600" dirty="0" smtClean="0"/>
              <a:t>     </a:t>
            </a:r>
          </a:p>
          <a:p>
            <a:pPr>
              <a:lnSpc>
                <a:spcPct val="150000"/>
              </a:lnSpc>
            </a:pPr>
            <a:r>
              <a:rPr lang="en-US" sz="1600" dirty="0"/>
              <a:t> </a:t>
            </a:r>
            <a:r>
              <a:rPr lang="en-US" sz="1600" dirty="0" smtClean="0"/>
              <a:t>     </a:t>
            </a:r>
            <a:r>
              <a:rPr lang="en-US" sz="1600" dirty="0" smtClean="0">
                <a:solidFill>
                  <a:srgbClr val="FF0000"/>
                </a:solidFill>
              </a:rPr>
              <a:t>CREATING EXTRENAL TABLE </a:t>
            </a:r>
            <a:r>
              <a:rPr lang="en-US" sz="1600" dirty="0" smtClean="0"/>
              <a:t>:</a:t>
            </a:r>
          </a:p>
          <a:p>
            <a:pPr marL="285750" indent="-285750">
              <a:lnSpc>
                <a:spcPct val="150000"/>
              </a:lnSpc>
              <a:buFont typeface="Arial" panose="020B0604020202020204" pitchFamily="34" charset="0"/>
              <a:buChar char="•"/>
            </a:pPr>
            <a:r>
              <a:rPr lang="en-US" sz="1600" dirty="0"/>
              <a:t>create external TABLE SCENARIO11 (COUNT_OF_APPLICANTS INT) row format delimited fields terminated by "," location "/user/unextaxisbdhb422/CAPSTONE_HIVE/SCENARIO11";</a:t>
            </a:r>
            <a:r>
              <a:rPr lang="en-US" dirty="0" smtClean="0"/>
              <a:t>      </a:t>
            </a:r>
          </a:p>
          <a:p>
            <a:pPr>
              <a:lnSpc>
                <a:spcPct val="150000"/>
              </a:lnSpc>
            </a:pPr>
            <a:r>
              <a:rPr lang="en-US" sz="1600" dirty="0">
                <a:solidFill>
                  <a:srgbClr val="FF0000"/>
                </a:solidFill>
              </a:rPr>
              <a:t> </a:t>
            </a:r>
            <a:r>
              <a:rPr lang="en-US" sz="1600" dirty="0" smtClean="0">
                <a:solidFill>
                  <a:srgbClr val="FF0000"/>
                </a:solidFill>
              </a:rPr>
              <a:t>     INSERT OVERWRITING </a:t>
            </a:r>
            <a:r>
              <a:rPr lang="en-US" dirty="0" smtClean="0"/>
              <a:t>:</a:t>
            </a:r>
            <a:endParaRPr lang="en-US" dirty="0"/>
          </a:p>
          <a:p>
            <a:pPr marL="285750" indent="-285750">
              <a:lnSpc>
                <a:spcPct val="150000"/>
              </a:lnSpc>
              <a:buFont typeface="Arial" panose="020B0604020202020204" pitchFamily="34" charset="0"/>
              <a:buChar char="•"/>
            </a:pPr>
            <a:r>
              <a:rPr lang="en-US" sz="1600" dirty="0"/>
              <a:t>INSERT OVERWRITE TABLE SCENARIO11 select count(</a:t>
            </a:r>
            <a:r>
              <a:rPr lang="en-US" sz="1600" dirty="0" err="1"/>
              <a:t>Dummy_application_id</a:t>
            </a:r>
            <a:r>
              <a:rPr lang="en-US" sz="1600" dirty="0"/>
              <a:t>) AS COUNT_OF_APPLICANTS from LIABILITY_TEAM_2 where </a:t>
            </a:r>
            <a:r>
              <a:rPr lang="en-US" sz="1600" dirty="0" err="1"/>
              <a:t>Application_vintage</a:t>
            </a:r>
            <a:r>
              <a:rPr lang="en-US" sz="1600" dirty="0"/>
              <a:t>&gt;=40 and </a:t>
            </a:r>
            <a:r>
              <a:rPr lang="en-US" sz="1600" dirty="0" err="1"/>
              <a:t>Application_vintage</a:t>
            </a:r>
            <a:r>
              <a:rPr lang="en-US" sz="1600" dirty="0"/>
              <a:t>&lt;=100 </a:t>
            </a:r>
            <a:r>
              <a:rPr lang="en-US" sz="1600" dirty="0" smtClean="0"/>
              <a:t>;</a:t>
            </a:r>
            <a:endParaRPr lang="en-US" sz="1600" dirty="0"/>
          </a:p>
        </p:txBody>
      </p:sp>
      <p:sp>
        <p:nvSpPr>
          <p:cNvPr id="6" name="TextBox 5"/>
          <p:cNvSpPr txBox="1"/>
          <p:nvPr/>
        </p:nvSpPr>
        <p:spPr>
          <a:xfrm>
            <a:off x="568607" y="5829708"/>
            <a:ext cx="2432808" cy="369332"/>
          </a:xfrm>
          <a:prstGeom prst="rect">
            <a:avLst/>
          </a:prstGeom>
          <a:noFill/>
        </p:spPr>
        <p:txBody>
          <a:bodyPr wrap="square" rtlCol="0">
            <a:spAutoFit/>
          </a:bodyPr>
          <a:lstStyle/>
          <a:p>
            <a:r>
              <a:rPr lang="en-US" dirty="0"/>
              <a:t> </a:t>
            </a:r>
            <a:r>
              <a:rPr lang="en-US" dirty="0">
                <a:solidFill>
                  <a:srgbClr val="FF0000"/>
                </a:solidFill>
              </a:rPr>
              <a:t>OUTPUT</a:t>
            </a:r>
            <a:r>
              <a:rPr lang="en-US" dirty="0"/>
              <a:t> :</a:t>
            </a:r>
          </a:p>
        </p:txBody>
      </p:sp>
    </p:spTree>
    <p:extLst>
      <p:ext uri="{BB962C8B-B14F-4D97-AF65-F5344CB8AC3E}">
        <p14:creationId xmlns:p14="http://schemas.microsoft.com/office/powerpoint/2010/main" val="394929317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46895D0-9F0D-E1F9-BBE5-88B82EE2A237}"/>
              </a:ext>
            </a:extLst>
          </p:cNvPr>
          <p:cNvSpPr txBox="1"/>
          <p:nvPr/>
        </p:nvSpPr>
        <p:spPr>
          <a:xfrm>
            <a:off x="662520" y="2168298"/>
            <a:ext cx="10539580" cy="707886"/>
          </a:xfrm>
          <a:prstGeom prst="rect">
            <a:avLst/>
          </a:prstGeom>
          <a:noFill/>
        </p:spPr>
        <p:txBody>
          <a:bodyPr wrap="square">
            <a:spAutoFit/>
          </a:bodyPr>
          <a:lstStyle/>
          <a:p>
            <a:pPr marL="342900" indent="-342900">
              <a:buFont typeface="Wingdings" panose="05000000000000000000" pitchFamily="2" charset="2"/>
              <a:buChar char="q"/>
            </a:pPr>
            <a:r>
              <a:rPr lang="en-IN" sz="2000" dirty="0"/>
              <a:t>Informatica ETL is the most commonly used Data integration tool used for connecting &amp; fetching data from different data sources.</a:t>
            </a:r>
          </a:p>
        </p:txBody>
      </p:sp>
      <p:sp>
        <p:nvSpPr>
          <p:cNvPr id="5" name="TextBox 4">
            <a:extLst>
              <a:ext uri="{FF2B5EF4-FFF2-40B4-BE49-F238E27FC236}">
                <a16:creationId xmlns:a16="http://schemas.microsoft.com/office/drawing/2014/main" id="{4B75ACCD-8F07-2978-4C8B-4E1CD420FC5E}"/>
              </a:ext>
            </a:extLst>
          </p:cNvPr>
          <p:cNvSpPr txBox="1"/>
          <p:nvPr/>
        </p:nvSpPr>
        <p:spPr>
          <a:xfrm>
            <a:off x="731456" y="935269"/>
            <a:ext cx="4326802" cy="523220"/>
          </a:xfrm>
          <a:prstGeom prst="rect">
            <a:avLst/>
          </a:prstGeom>
          <a:noFill/>
        </p:spPr>
        <p:txBody>
          <a:bodyPr wrap="square" rtlCol="0">
            <a:spAutoFit/>
          </a:bodyPr>
          <a:lstStyle/>
          <a:p>
            <a:r>
              <a:rPr lang="en-US" altLang="ko-KR" sz="2800" dirty="0" smtClean="0">
                <a:solidFill>
                  <a:schemeClr val="bg1"/>
                </a:solidFill>
                <a:latin typeface="+mj-lt"/>
                <a:cs typeface="Arial" panose="020B0604020202020204" pitchFamily="34" charset="0"/>
              </a:rPr>
              <a:t>INTRODUCTION TO </a:t>
            </a:r>
            <a:r>
              <a:rPr lang="en-US" altLang="ko-KR" sz="2800" b="1" dirty="0">
                <a:solidFill>
                  <a:schemeClr val="bg1"/>
                </a:solidFill>
                <a:latin typeface="+mj-lt"/>
                <a:cs typeface="Arial" panose="020B0604020202020204" pitchFamily="34" charset="0"/>
              </a:rPr>
              <a:t>ETL</a:t>
            </a:r>
            <a:endParaRPr lang="ko-KR" altLang="en-US" sz="2800" b="1" dirty="0">
              <a:solidFill>
                <a:schemeClr val="bg1"/>
              </a:solidFill>
              <a:latin typeface="+mj-lt"/>
              <a:cs typeface="Arial" panose="020B0604020202020204" pitchFamily="34" charset="0"/>
            </a:endParaRPr>
          </a:p>
        </p:txBody>
      </p:sp>
      <p:sp>
        <p:nvSpPr>
          <p:cNvPr id="6" name="TextBox 5">
            <a:extLst>
              <a:ext uri="{FF2B5EF4-FFF2-40B4-BE49-F238E27FC236}">
                <a16:creationId xmlns:a16="http://schemas.microsoft.com/office/drawing/2014/main" id="{FDEE3F53-5B51-B7BC-4FA9-C9894E334E65}"/>
              </a:ext>
            </a:extLst>
          </p:cNvPr>
          <p:cNvSpPr txBox="1"/>
          <p:nvPr/>
        </p:nvSpPr>
        <p:spPr>
          <a:xfrm>
            <a:off x="662520" y="5361560"/>
            <a:ext cx="11529480" cy="1077218"/>
          </a:xfrm>
          <a:prstGeom prst="rect">
            <a:avLst/>
          </a:prstGeom>
          <a:noFill/>
        </p:spPr>
        <p:txBody>
          <a:bodyPr wrap="square">
            <a:spAutoFit/>
          </a:bodyPr>
          <a:lstStyle/>
          <a:p>
            <a:pPr marL="342900" indent="-342900">
              <a:buFont typeface="Wingdings" panose="05000000000000000000" pitchFamily="2" charset="2"/>
              <a:buChar char="q"/>
            </a:pPr>
            <a:r>
              <a:rPr lang="en-IN" sz="2000" dirty="0"/>
              <a:t>ETL, which stands for extract, transform and load, is a data integration process that combines data from multiple data sources into a single,   consistent data store that is loaded into a data warehouse or other </a:t>
            </a:r>
          </a:p>
          <a:p>
            <a:r>
              <a:rPr lang="en-IN" sz="2000" dirty="0"/>
              <a:t>target system</a:t>
            </a:r>
            <a:r>
              <a:rPr lang="en-IN" sz="2400" dirty="0"/>
              <a:t>.</a:t>
            </a:r>
          </a:p>
        </p:txBody>
      </p:sp>
      <p:pic>
        <p:nvPicPr>
          <p:cNvPr id="7" name="Picture 6">
            <a:extLst>
              <a:ext uri="{FF2B5EF4-FFF2-40B4-BE49-F238E27FC236}">
                <a16:creationId xmlns:a16="http://schemas.microsoft.com/office/drawing/2014/main" id="{C639E20E-58DC-D836-3CD0-2FC166BFB24C}"/>
              </a:ext>
            </a:extLst>
          </p:cNvPr>
          <p:cNvPicPr>
            <a:picLocks noChangeAspect="1"/>
          </p:cNvPicPr>
          <p:nvPr/>
        </p:nvPicPr>
        <p:blipFill>
          <a:blip r:embed="rId2"/>
          <a:stretch>
            <a:fillRect/>
          </a:stretch>
        </p:blipFill>
        <p:spPr>
          <a:xfrm>
            <a:off x="4479721" y="2889626"/>
            <a:ext cx="7273255" cy="2039042"/>
          </a:xfrm>
          <a:prstGeom prst="rect">
            <a:avLst/>
          </a:prstGeom>
        </p:spPr>
      </p:pic>
      <p:sp>
        <p:nvSpPr>
          <p:cNvPr id="8" name="TextBox 7">
            <a:extLst>
              <a:ext uri="{FF2B5EF4-FFF2-40B4-BE49-F238E27FC236}">
                <a16:creationId xmlns:a16="http://schemas.microsoft.com/office/drawing/2014/main" id="{CB6CD9DA-24E0-FECF-3D45-98D2209E6232}"/>
              </a:ext>
            </a:extLst>
          </p:cNvPr>
          <p:cNvSpPr txBox="1"/>
          <p:nvPr/>
        </p:nvSpPr>
        <p:spPr>
          <a:xfrm>
            <a:off x="662520" y="3487930"/>
            <a:ext cx="3007050" cy="1569660"/>
          </a:xfrm>
          <a:prstGeom prst="rect">
            <a:avLst/>
          </a:prstGeom>
          <a:noFill/>
        </p:spPr>
        <p:txBody>
          <a:bodyPr wrap="square">
            <a:spAutoFit/>
          </a:bodyPr>
          <a:lstStyle/>
          <a:p>
            <a:pPr marL="342900" indent="-342900">
              <a:buFont typeface="Wingdings" panose="05000000000000000000" pitchFamily="2" charset="2"/>
              <a:buChar char="q"/>
            </a:pPr>
            <a:r>
              <a:rPr lang="en-US" sz="2000" dirty="0"/>
              <a:t>Informatica -  tool   is implemented Through </a:t>
            </a:r>
            <a:r>
              <a:rPr lang="en-US" altLang="ko-KR" sz="2000" dirty="0"/>
              <a:t>ETL (Extract, Transform, Load)</a:t>
            </a:r>
            <a:endParaRPr lang="ko-KR" altLang="en-US" sz="2000" dirty="0"/>
          </a:p>
          <a:p>
            <a:endParaRPr lang="en-IN" sz="1600" dirty="0">
              <a:latin typeface="Arial Black" panose="020B0A04020102020204" pitchFamily="34" charset="0"/>
            </a:endParaRPr>
          </a:p>
        </p:txBody>
      </p:sp>
      <p:sp>
        <p:nvSpPr>
          <p:cNvPr id="9" name="Right Arrow 8"/>
          <p:cNvSpPr/>
          <p:nvPr/>
        </p:nvSpPr>
        <p:spPr>
          <a:xfrm>
            <a:off x="3825380" y="3909147"/>
            <a:ext cx="318781" cy="2097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4280241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7524" y="1020938"/>
            <a:ext cx="11196951" cy="1013800"/>
          </a:xfrm>
        </p:spPr>
        <p:txBody>
          <a:bodyPr>
            <a:normAutofit fontScale="90000"/>
          </a:bodyPr>
          <a:lstStyle/>
          <a:p>
            <a:r>
              <a:rPr lang="en-US" sz="2700" dirty="0" smtClean="0"/>
              <a:t>Scn 12 </a:t>
            </a:r>
            <a:r>
              <a:rPr lang="en-US" sz="2000" dirty="0" smtClean="0"/>
              <a:t>: </a:t>
            </a:r>
            <a:r>
              <a:rPr lang="en-US" sz="2000" dirty="0"/>
              <a:t>Find the relationship between Maximum number of dependents and Cash credit amount in last 6m – are they directly proportional or indirectly, explain how? (uses OOT Demog Info Affordable Home Loans and OOT Liabilities Info Affordable Home Loans)</a:t>
            </a:r>
            <a:r>
              <a:rPr lang="en-US" dirty="0"/>
              <a:t/>
            </a:r>
            <a:br>
              <a:rPr lang="en-US" dirty="0"/>
            </a:br>
            <a:endParaRPr lang="en-US" dirty="0"/>
          </a:p>
        </p:txBody>
      </p:sp>
      <p:sp>
        <p:nvSpPr>
          <p:cNvPr id="7" name="TextBox 6"/>
          <p:cNvSpPr txBox="1"/>
          <p:nvPr/>
        </p:nvSpPr>
        <p:spPr>
          <a:xfrm>
            <a:off x="73172" y="1741123"/>
            <a:ext cx="12118828" cy="4942635"/>
          </a:xfrm>
          <a:prstGeom prst="rect">
            <a:avLst/>
          </a:prstGeom>
          <a:noFill/>
        </p:spPr>
        <p:txBody>
          <a:bodyPr wrap="square" rtlCol="0">
            <a:spAutoFit/>
          </a:bodyPr>
          <a:lstStyle/>
          <a:p>
            <a:pPr>
              <a:lnSpc>
                <a:spcPct val="200000"/>
              </a:lnSpc>
            </a:pPr>
            <a:r>
              <a:rPr lang="en-US" sz="1400" dirty="0" smtClean="0">
                <a:solidFill>
                  <a:srgbClr val="FF0000"/>
                </a:solidFill>
              </a:rPr>
              <a:t>      </a:t>
            </a:r>
            <a:r>
              <a:rPr lang="en-US" sz="1600" dirty="0" smtClean="0">
                <a:solidFill>
                  <a:srgbClr val="FF0000"/>
                </a:solidFill>
              </a:rPr>
              <a:t>SYNTAX </a:t>
            </a:r>
            <a:r>
              <a:rPr lang="en-US" sz="1600" dirty="0"/>
              <a:t>: </a:t>
            </a:r>
            <a:endParaRPr lang="en-US" sz="1600" dirty="0" smtClean="0"/>
          </a:p>
          <a:p>
            <a:pPr marL="285750" indent="-285750">
              <a:lnSpc>
                <a:spcPct val="200000"/>
              </a:lnSpc>
              <a:buFont typeface="Arial" panose="020B0604020202020204" pitchFamily="34" charset="0"/>
              <a:buChar char="•"/>
            </a:pPr>
            <a:r>
              <a:rPr lang="en-US" sz="1600" dirty="0"/>
              <a:t>select d.max_dependent, AVG(l.NW_CASH_C_AMT_6M) AS CASH_CREDIT_AMOUNT from DEMOG_TEAM_2 d  FULL OUTER JOIN LIABILITY_TEAM_2 l ON (d.DUMMY_APPLICATION_ID = l.DUMMY_APPLICATION_ID) group by d.max_dependent</a:t>
            </a:r>
            <a:r>
              <a:rPr lang="en-US" sz="1600" dirty="0" smtClean="0"/>
              <a:t>;</a:t>
            </a:r>
          </a:p>
          <a:p>
            <a:pPr>
              <a:lnSpc>
                <a:spcPct val="200000"/>
              </a:lnSpc>
            </a:pPr>
            <a:r>
              <a:rPr lang="en-US" sz="1600" dirty="0" smtClean="0"/>
              <a:t>      </a:t>
            </a:r>
            <a:r>
              <a:rPr lang="en-US" sz="1600" dirty="0" smtClean="0">
                <a:solidFill>
                  <a:srgbClr val="FF0000"/>
                </a:solidFill>
              </a:rPr>
              <a:t>CREATING EXTRENAL TABLE </a:t>
            </a:r>
            <a:r>
              <a:rPr lang="en-US" sz="1600" dirty="0" smtClean="0"/>
              <a:t>:</a:t>
            </a:r>
          </a:p>
          <a:p>
            <a:pPr marL="285750" indent="-285750">
              <a:lnSpc>
                <a:spcPct val="200000"/>
              </a:lnSpc>
              <a:buFont typeface="Arial" panose="020B0604020202020204" pitchFamily="34" charset="0"/>
              <a:buChar char="•"/>
            </a:pPr>
            <a:r>
              <a:rPr lang="en-US" sz="1600" dirty="0"/>
              <a:t>create external SCENARIO12 (MAX_DEPENDENT INT,CASH_CREDIT_AMOUNT FLOAT) row format delimited fields terminated by "," location "/user/unextaxisbdhb422/CAPSTONE_HIVE/SCENARIO12" </a:t>
            </a:r>
            <a:r>
              <a:rPr lang="en-US" sz="1600" dirty="0" smtClean="0"/>
              <a:t>;</a:t>
            </a:r>
          </a:p>
          <a:p>
            <a:pPr>
              <a:lnSpc>
                <a:spcPct val="200000"/>
              </a:lnSpc>
            </a:pPr>
            <a:r>
              <a:rPr lang="en-US" sz="1600" dirty="0" smtClean="0">
                <a:solidFill>
                  <a:srgbClr val="FF0000"/>
                </a:solidFill>
              </a:rPr>
              <a:t>      INSERT OVERWRITING </a:t>
            </a:r>
            <a:r>
              <a:rPr lang="en-US" sz="1600" dirty="0" smtClean="0"/>
              <a:t>:</a:t>
            </a:r>
            <a:endParaRPr lang="en-US" sz="1600" dirty="0"/>
          </a:p>
          <a:p>
            <a:pPr marL="285750" indent="-285750">
              <a:lnSpc>
                <a:spcPct val="200000"/>
              </a:lnSpc>
              <a:buFont typeface="Arial" panose="020B0604020202020204" pitchFamily="34" charset="0"/>
              <a:buChar char="•"/>
            </a:pPr>
            <a:r>
              <a:rPr lang="en-US" sz="1600" dirty="0"/>
              <a:t>INSERT OVERWRITE TABLE SCENARIO12 select d.max_dependent, AVG(l.NW_CASH_C_AMT_6M) AS CASH_CREDIT_AMOUNT from DEMOG_TEAM_2 d  FULL OUTER JOIN LIABILITY_TEAM_2 l ON (d.DUMMY_APPLICATION_ID = l.DUMMY_APPLICATION_ID) group by d.max_dependent;</a:t>
            </a:r>
          </a:p>
        </p:txBody>
      </p:sp>
    </p:spTree>
    <p:extLst>
      <p:ext uri="{BB962C8B-B14F-4D97-AF65-F5344CB8AC3E}">
        <p14:creationId xmlns:p14="http://schemas.microsoft.com/office/powerpoint/2010/main" val="2719397410"/>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7303" y="567932"/>
            <a:ext cx="11029616" cy="1013800"/>
          </a:xfrm>
        </p:spPr>
        <p:txBody>
          <a:bodyPr/>
          <a:lstStyle/>
          <a:p>
            <a:r>
              <a:rPr lang="en-US" dirty="0" smtClean="0"/>
              <a:t>SCN 12 :</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877424" y="2297478"/>
            <a:ext cx="8649495" cy="4184594"/>
          </a:xfrm>
        </p:spPr>
      </p:pic>
      <p:sp>
        <p:nvSpPr>
          <p:cNvPr id="5" name="TextBox 4"/>
          <p:cNvSpPr txBox="1"/>
          <p:nvPr/>
        </p:nvSpPr>
        <p:spPr>
          <a:xfrm>
            <a:off x="497303" y="2297478"/>
            <a:ext cx="2432808" cy="523220"/>
          </a:xfrm>
          <a:prstGeom prst="rect">
            <a:avLst/>
          </a:prstGeom>
          <a:noFill/>
        </p:spPr>
        <p:txBody>
          <a:bodyPr wrap="square" rtlCol="0">
            <a:spAutoFit/>
          </a:bodyPr>
          <a:lstStyle/>
          <a:p>
            <a:r>
              <a:rPr lang="en-US" dirty="0"/>
              <a:t> </a:t>
            </a:r>
            <a:r>
              <a:rPr lang="en-US" sz="2800" dirty="0">
                <a:solidFill>
                  <a:srgbClr val="FF0000"/>
                </a:solidFill>
              </a:rPr>
              <a:t>OUTPUT</a:t>
            </a:r>
            <a:r>
              <a:rPr lang="en-US" sz="2800" dirty="0"/>
              <a:t> </a:t>
            </a:r>
            <a:r>
              <a:rPr lang="en-US" dirty="0"/>
              <a:t>:</a:t>
            </a:r>
          </a:p>
        </p:txBody>
      </p:sp>
    </p:spTree>
    <p:extLst>
      <p:ext uri="{BB962C8B-B14F-4D97-AF65-F5344CB8AC3E}">
        <p14:creationId xmlns:p14="http://schemas.microsoft.com/office/powerpoint/2010/main" val="4134602254"/>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1191" y="676989"/>
            <a:ext cx="11029616" cy="1013800"/>
          </a:xfrm>
        </p:spPr>
        <p:txBody>
          <a:bodyPr>
            <a:noAutofit/>
          </a:bodyPr>
          <a:lstStyle/>
          <a:p>
            <a:r>
              <a:rPr lang="en-US" sz="2000" dirty="0" smtClean="0"/>
              <a:t>Scn 13 :</a:t>
            </a:r>
            <a:r>
              <a:rPr lang="en-US" sz="2000" dirty="0"/>
              <a:t>List out the applicants that have more than 9 Business Loans Active. (uses OOT Demog Info Affordable Home Loans and OOT Bureau Info Affordable Home Loans)</a:t>
            </a:r>
          </a:p>
        </p:txBody>
      </p:sp>
      <p:sp>
        <p:nvSpPr>
          <p:cNvPr id="7" name="TextBox 6"/>
          <p:cNvSpPr txBox="1"/>
          <p:nvPr/>
        </p:nvSpPr>
        <p:spPr>
          <a:xfrm>
            <a:off x="287579" y="2693372"/>
            <a:ext cx="12258644" cy="1569660"/>
          </a:xfrm>
          <a:prstGeom prst="rect">
            <a:avLst/>
          </a:prstGeom>
          <a:noFill/>
        </p:spPr>
        <p:txBody>
          <a:bodyPr wrap="square" rtlCol="0">
            <a:spAutoFit/>
          </a:bodyPr>
          <a:lstStyle/>
          <a:p>
            <a:pPr>
              <a:lnSpc>
                <a:spcPct val="200000"/>
              </a:lnSpc>
            </a:pPr>
            <a:r>
              <a:rPr lang="en-US" sz="2400" dirty="0" smtClean="0"/>
              <a:t>select </a:t>
            </a:r>
            <a:r>
              <a:rPr lang="en-US" sz="2400" dirty="0"/>
              <a:t>Dummy_application_id, BL_open_TL from BUREAU_TEAM_2 where BL_open_TL </a:t>
            </a:r>
            <a:r>
              <a:rPr lang="en-US" sz="2400" dirty="0" smtClean="0"/>
              <a:t>&gt;9 </a:t>
            </a:r>
            <a:r>
              <a:rPr lang="en-US" sz="2400" dirty="0"/>
              <a:t>ORDER BY BL_open_TL DESC;      </a:t>
            </a:r>
            <a:r>
              <a:rPr lang="en-US" sz="2400" dirty="0" smtClean="0"/>
              <a:t>  </a:t>
            </a:r>
            <a:endParaRPr lang="en-US" sz="1600" dirty="0"/>
          </a:p>
        </p:txBody>
      </p:sp>
      <p:sp>
        <p:nvSpPr>
          <p:cNvPr id="8" name="TextBox 7"/>
          <p:cNvSpPr txBox="1"/>
          <p:nvPr/>
        </p:nvSpPr>
        <p:spPr>
          <a:xfrm>
            <a:off x="287579" y="4524642"/>
            <a:ext cx="4267643" cy="523220"/>
          </a:xfrm>
          <a:prstGeom prst="rect">
            <a:avLst/>
          </a:prstGeom>
          <a:noFill/>
        </p:spPr>
        <p:txBody>
          <a:bodyPr wrap="square" rtlCol="0">
            <a:spAutoFit/>
          </a:bodyPr>
          <a:lstStyle/>
          <a:p>
            <a:r>
              <a:rPr lang="en-US" dirty="0"/>
              <a:t> </a:t>
            </a:r>
            <a:r>
              <a:rPr lang="en-US" sz="2800" dirty="0" smtClean="0">
                <a:solidFill>
                  <a:srgbClr val="FF0000"/>
                </a:solidFill>
              </a:rPr>
              <a:t>OUTPUT :</a:t>
            </a:r>
            <a:endParaRPr lang="en-US" sz="2800" dirty="0"/>
          </a:p>
        </p:txBody>
      </p:sp>
      <p:sp>
        <p:nvSpPr>
          <p:cNvPr id="9" name="TextBox 8"/>
          <p:cNvSpPr txBox="1"/>
          <p:nvPr/>
        </p:nvSpPr>
        <p:spPr>
          <a:xfrm>
            <a:off x="360727" y="2170152"/>
            <a:ext cx="3137482" cy="523220"/>
          </a:xfrm>
          <a:prstGeom prst="rect">
            <a:avLst/>
          </a:prstGeom>
          <a:noFill/>
        </p:spPr>
        <p:txBody>
          <a:bodyPr wrap="square" rtlCol="0">
            <a:spAutoFit/>
          </a:bodyPr>
          <a:lstStyle/>
          <a:p>
            <a:r>
              <a:rPr lang="en-US" sz="2800" dirty="0">
                <a:solidFill>
                  <a:srgbClr val="FF0000"/>
                </a:solidFill>
              </a:rPr>
              <a:t>SYNTAX </a:t>
            </a:r>
            <a:r>
              <a:rPr lang="en-US" sz="2800" dirty="0"/>
              <a:t>:</a:t>
            </a:r>
          </a:p>
        </p:txBody>
      </p:sp>
      <p:sp>
        <p:nvSpPr>
          <p:cNvPr id="10" name="TextBox 9"/>
          <p:cNvSpPr txBox="1"/>
          <p:nvPr/>
        </p:nvSpPr>
        <p:spPr>
          <a:xfrm>
            <a:off x="360727" y="5309472"/>
            <a:ext cx="3926048" cy="523220"/>
          </a:xfrm>
          <a:prstGeom prst="rect">
            <a:avLst/>
          </a:prstGeom>
          <a:noFill/>
        </p:spPr>
        <p:txBody>
          <a:bodyPr wrap="square" rtlCol="0">
            <a:spAutoFit/>
          </a:bodyPr>
          <a:lstStyle/>
          <a:p>
            <a:r>
              <a:rPr lang="en-US" sz="2800" dirty="0" smtClean="0"/>
              <a:t>NO </a:t>
            </a:r>
            <a:r>
              <a:rPr lang="en-US" sz="2800" dirty="0"/>
              <a:t>RESULTS</a:t>
            </a:r>
          </a:p>
        </p:txBody>
      </p:sp>
      <p:pic>
        <p:nvPicPr>
          <p:cNvPr id="11"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480465" y="4057314"/>
            <a:ext cx="1634947" cy="2416601"/>
          </a:xfrm>
          <a:prstGeom prst="rect">
            <a:avLst/>
          </a:prstGeom>
        </p:spPr>
      </p:pic>
      <p:sp>
        <p:nvSpPr>
          <p:cNvPr id="12" name="TextBox 11"/>
          <p:cNvSpPr txBox="1"/>
          <p:nvPr/>
        </p:nvSpPr>
        <p:spPr>
          <a:xfrm>
            <a:off x="7576164" y="5109417"/>
            <a:ext cx="1500725" cy="461665"/>
          </a:xfrm>
          <a:prstGeom prst="rect">
            <a:avLst/>
          </a:prstGeom>
          <a:noFill/>
        </p:spPr>
        <p:txBody>
          <a:bodyPr wrap="square" rtlCol="0">
            <a:spAutoFit/>
          </a:bodyPr>
          <a:lstStyle/>
          <a:p>
            <a:r>
              <a:rPr lang="en-US" sz="2400" dirty="0" smtClean="0"/>
              <a:t>SORTED</a:t>
            </a:r>
            <a:endParaRPr lang="en-US" sz="2400" dirty="0"/>
          </a:p>
        </p:txBody>
      </p:sp>
      <p:sp>
        <p:nvSpPr>
          <p:cNvPr id="13" name="Right Arrow 12"/>
          <p:cNvSpPr/>
          <p:nvPr/>
        </p:nvSpPr>
        <p:spPr>
          <a:xfrm>
            <a:off x="8976673" y="5225661"/>
            <a:ext cx="302004" cy="2291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62227885"/>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000" dirty="0" smtClean="0"/>
              <a:t>Scn 14 : </a:t>
            </a:r>
            <a:r>
              <a:rPr lang="en-US" sz="2000" dirty="0"/>
              <a:t>Find the total count of applicants having 20 &lt;= Gold Loans Active Tradeline &lt;= 50. (uses OOT Demog Info Affordable Home Loans and OOT Bureau Info Affordable Home Loans)</a:t>
            </a:r>
          </a:p>
        </p:txBody>
      </p:sp>
      <p:sp>
        <p:nvSpPr>
          <p:cNvPr id="6" name="TextBox 5"/>
          <p:cNvSpPr txBox="1"/>
          <p:nvPr/>
        </p:nvSpPr>
        <p:spPr>
          <a:xfrm>
            <a:off x="427839" y="2693878"/>
            <a:ext cx="11062726" cy="1569660"/>
          </a:xfrm>
          <a:prstGeom prst="rect">
            <a:avLst/>
          </a:prstGeom>
          <a:noFill/>
        </p:spPr>
        <p:txBody>
          <a:bodyPr wrap="square" rtlCol="0">
            <a:spAutoFit/>
          </a:bodyPr>
          <a:lstStyle/>
          <a:p>
            <a:pPr>
              <a:lnSpc>
                <a:spcPct val="200000"/>
              </a:lnSpc>
            </a:pPr>
            <a:r>
              <a:rPr lang="en-US" sz="2400" dirty="0"/>
              <a:t>select COUNT(gl_open_tl) from BUREAU_TEAM_2 WHERE GL_OPEN_TL BETWEEN 20 and 50;</a:t>
            </a:r>
            <a:endParaRPr lang="en-US" sz="1600" dirty="0"/>
          </a:p>
        </p:txBody>
      </p:sp>
      <p:sp>
        <p:nvSpPr>
          <p:cNvPr id="7" name="TextBox 6"/>
          <p:cNvSpPr txBox="1"/>
          <p:nvPr/>
        </p:nvSpPr>
        <p:spPr>
          <a:xfrm>
            <a:off x="360727" y="4511346"/>
            <a:ext cx="4267643" cy="523220"/>
          </a:xfrm>
          <a:prstGeom prst="rect">
            <a:avLst/>
          </a:prstGeom>
          <a:noFill/>
        </p:spPr>
        <p:txBody>
          <a:bodyPr wrap="square" rtlCol="0">
            <a:spAutoFit/>
          </a:bodyPr>
          <a:lstStyle/>
          <a:p>
            <a:r>
              <a:rPr lang="en-US" dirty="0"/>
              <a:t> </a:t>
            </a:r>
            <a:r>
              <a:rPr lang="en-US" sz="2800" dirty="0" smtClean="0">
                <a:solidFill>
                  <a:srgbClr val="FF0000"/>
                </a:solidFill>
              </a:rPr>
              <a:t>OUTPUT :</a:t>
            </a:r>
            <a:endParaRPr lang="en-US" sz="2800" dirty="0"/>
          </a:p>
        </p:txBody>
      </p:sp>
      <p:sp>
        <p:nvSpPr>
          <p:cNvPr id="8" name="TextBox 7"/>
          <p:cNvSpPr txBox="1"/>
          <p:nvPr/>
        </p:nvSpPr>
        <p:spPr>
          <a:xfrm>
            <a:off x="427839" y="2170152"/>
            <a:ext cx="3137482" cy="523220"/>
          </a:xfrm>
          <a:prstGeom prst="rect">
            <a:avLst/>
          </a:prstGeom>
          <a:noFill/>
        </p:spPr>
        <p:txBody>
          <a:bodyPr wrap="square" rtlCol="0">
            <a:spAutoFit/>
          </a:bodyPr>
          <a:lstStyle/>
          <a:p>
            <a:r>
              <a:rPr lang="en-US" sz="2800" dirty="0">
                <a:solidFill>
                  <a:srgbClr val="FF0000"/>
                </a:solidFill>
              </a:rPr>
              <a:t>SYNTAX </a:t>
            </a:r>
            <a:r>
              <a:rPr lang="en-US" sz="2800" dirty="0"/>
              <a:t>:</a:t>
            </a:r>
          </a:p>
        </p:txBody>
      </p:sp>
      <p:sp>
        <p:nvSpPr>
          <p:cNvPr id="9" name="TextBox 8"/>
          <p:cNvSpPr txBox="1"/>
          <p:nvPr/>
        </p:nvSpPr>
        <p:spPr>
          <a:xfrm>
            <a:off x="427839" y="5282374"/>
            <a:ext cx="3926048" cy="523220"/>
          </a:xfrm>
          <a:prstGeom prst="rect">
            <a:avLst/>
          </a:prstGeom>
          <a:noFill/>
        </p:spPr>
        <p:txBody>
          <a:bodyPr wrap="square" rtlCol="0">
            <a:spAutoFit/>
          </a:bodyPr>
          <a:lstStyle/>
          <a:p>
            <a:r>
              <a:rPr lang="en-US" sz="2800" dirty="0" smtClean="0"/>
              <a:t>NO </a:t>
            </a:r>
            <a:r>
              <a:rPr lang="en-US" sz="2800" dirty="0"/>
              <a:t>RESULTS</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27627" y="3872354"/>
            <a:ext cx="1549229" cy="2324424"/>
          </a:xfrm>
          <a:prstGeom prst="rect">
            <a:avLst/>
          </a:prstGeom>
        </p:spPr>
      </p:pic>
      <p:sp>
        <p:nvSpPr>
          <p:cNvPr id="4" name="TextBox 3"/>
          <p:cNvSpPr txBox="1"/>
          <p:nvPr/>
        </p:nvSpPr>
        <p:spPr>
          <a:xfrm>
            <a:off x="7367452" y="5034566"/>
            <a:ext cx="1307987" cy="738664"/>
          </a:xfrm>
          <a:prstGeom prst="rect">
            <a:avLst/>
          </a:prstGeom>
          <a:noFill/>
        </p:spPr>
        <p:txBody>
          <a:bodyPr wrap="none" rtlCol="0">
            <a:spAutoFit/>
          </a:bodyPr>
          <a:lstStyle/>
          <a:p>
            <a:r>
              <a:rPr lang="en-US" sz="2400" dirty="0"/>
              <a:t>SORTED</a:t>
            </a:r>
          </a:p>
          <a:p>
            <a:endParaRPr lang="en-US" dirty="0"/>
          </a:p>
        </p:txBody>
      </p:sp>
      <p:sp>
        <p:nvSpPr>
          <p:cNvPr id="10" name="Right Arrow 9"/>
          <p:cNvSpPr/>
          <p:nvPr/>
        </p:nvSpPr>
        <p:spPr>
          <a:xfrm>
            <a:off x="8675439" y="5167786"/>
            <a:ext cx="302004" cy="2291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29077597"/>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6025" y="618266"/>
            <a:ext cx="11029616" cy="1013800"/>
          </a:xfrm>
        </p:spPr>
        <p:txBody>
          <a:bodyPr>
            <a:noAutofit/>
          </a:bodyPr>
          <a:lstStyle/>
          <a:p>
            <a:r>
              <a:rPr lang="en-US" sz="1600" dirty="0" smtClean="0"/>
              <a:t>Scn 15 : </a:t>
            </a:r>
            <a:r>
              <a:rPr lang="en-US" sz="1600" dirty="0"/>
              <a:t>Does every Nature of Organization have proportion of Cash credit count to total credit count in last 6m &gt;=0.7? If not, list out the Nature of Organization’s which don’t have &gt;=0.7. (uses OOT Demog Info Affordable Home Loans and OOT Liabilities Info Affordable Home Loans)</a:t>
            </a:r>
          </a:p>
        </p:txBody>
      </p:sp>
      <p:sp>
        <p:nvSpPr>
          <p:cNvPr id="6" name="TextBox 5"/>
          <p:cNvSpPr txBox="1"/>
          <p:nvPr/>
        </p:nvSpPr>
        <p:spPr>
          <a:xfrm>
            <a:off x="240952" y="1875347"/>
            <a:ext cx="12118828" cy="4524315"/>
          </a:xfrm>
          <a:prstGeom prst="rect">
            <a:avLst/>
          </a:prstGeom>
          <a:noFill/>
        </p:spPr>
        <p:txBody>
          <a:bodyPr wrap="square" rtlCol="0">
            <a:spAutoFit/>
          </a:bodyPr>
          <a:lstStyle/>
          <a:p>
            <a:pPr>
              <a:lnSpc>
                <a:spcPct val="200000"/>
              </a:lnSpc>
            </a:pPr>
            <a:r>
              <a:rPr lang="en-US" sz="1400" dirty="0" smtClean="0">
                <a:solidFill>
                  <a:srgbClr val="FF0000"/>
                </a:solidFill>
              </a:rPr>
              <a:t>      </a:t>
            </a:r>
            <a:r>
              <a:rPr lang="en-US" sz="1600" dirty="0" smtClean="0">
                <a:solidFill>
                  <a:srgbClr val="FF0000"/>
                </a:solidFill>
              </a:rPr>
              <a:t>SYNTAX </a:t>
            </a:r>
            <a:r>
              <a:rPr lang="en-US" sz="1600" dirty="0"/>
              <a:t>: </a:t>
            </a:r>
            <a:endParaRPr lang="en-US" sz="1600" dirty="0" smtClean="0"/>
          </a:p>
          <a:p>
            <a:pPr marL="285750" indent="-285750">
              <a:lnSpc>
                <a:spcPct val="200000"/>
              </a:lnSpc>
              <a:buFont typeface="Arial" panose="020B0604020202020204" pitchFamily="34" charset="0"/>
              <a:buChar char="•"/>
            </a:pPr>
            <a:r>
              <a:rPr lang="en-US" sz="1600" dirty="0"/>
              <a:t>select  distinct d.Nature_of_organisation from DEMOG_TEAM_2 d  FULL OUTER JOIN LIABILITY_TEAM_2 l ON (d.Dummy_application_id = l.Dummy_application_id) WHERE l.Prn_NW_CASH_C_No_6m &gt;=0.7;      </a:t>
            </a:r>
            <a:endParaRPr lang="en-US" sz="1600" dirty="0" smtClean="0"/>
          </a:p>
          <a:p>
            <a:pPr>
              <a:lnSpc>
                <a:spcPct val="200000"/>
              </a:lnSpc>
            </a:pPr>
            <a:r>
              <a:rPr lang="en-US" sz="1600" dirty="0">
                <a:solidFill>
                  <a:srgbClr val="FF0000"/>
                </a:solidFill>
              </a:rPr>
              <a:t> </a:t>
            </a:r>
            <a:r>
              <a:rPr lang="en-US" sz="1600" dirty="0" smtClean="0">
                <a:solidFill>
                  <a:srgbClr val="FF0000"/>
                </a:solidFill>
              </a:rPr>
              <a:t>    CREATING EXTRENAL TABLE </a:t>
            </a:r>
            <a:r>
              <a:rPr lang="en-US" sz="1600" dirty="0" smtClean="0"/>
              <a:t>:</a:t>
            </a:r>
          </a:p>
          <a:p>
            <a:pPr marL="285750" indent="-285750">
              <a:lnSpc>
                <a:spcPct val="200000"/>
              </a:lnSpc>
              <a:buFont typeface="Arial" panose="020B0604020202020204" pitchFamily="34" charset="0"/>
              <a:buChar char="•"/>
            </a:pPr>
            <a:r>
              <a:rPr lang="en-US" sz="1600" dirty="0"/>
              <a:t>create external TABLE SCENARIO15 (NATURE_OF_ORGANISATION STRING) row format delimited fields terminated by "," location "/user/unextaxisbdhb422/CAPSTONE_HIVE/SCENARIO15";</a:t>
            </a:r>
            <a:r>
              <a:rPr lang="en-US" sz="1600" dirty="0" smtClean="0">
                <a:solidFill>
                  <a:srgbClr val="FF0000"/>
                </a:solidFill>
              </a:rPr>
              <a:t>      </a:t>
            </a:r>
          </a:p>
          <a:p>
            <a:pPr>
              <a:lnSpc>
                <a:spcPct val="200000"/>
              </a:lnSpc>
            </a:pPr>
            <a:r>
              <a:rPr lang="en-US" sz="1600" dirty="0">
                <a:solidFill>
                  <a:srgbClr val="FF0000"/>
                </a:solidFill>
              </a:rPr>
              <a:t> </a:t>
            </a:r>
            <a:r>
              <a:rPr lang="en-US" sz="1600" dirty="0" smtClean="0">
                <a:solidFill>
                  <a:srgbClr val="FF0000"/>
                </a:solidFill>
              </a:rPr>
              <a:t>    INSERT OVERWRITING </a:t>
            </a:r>
            <a:r>
              <a:rPr lang="en-US" sz="1600" dirty="0" smtClean="0"/>
              <a:t>:</a:t>
            </a:r>
            <a:endParaRPr lang="en-US" sz="1600" dirty="0"/>
          </a:p>
          <a:p>
            <a:pPr marL="285750" indent="-285750">
              <a:lnSpc>
                <a:spcPct val="200000"/>
              </a:lnSpc>
              <a:buFont typeface="Arial" panose="020B0604020202020204" pitchFamily="34" charset="0"/>
              <a:buChar char="•"/>
            </a:pPr>
            <a:r>
              <a:rPr lang="en-US" sz="1600" dirty="0"/>
              <a:t>INSERT OVERWRITE TABLE SCENARIO15 select  distinct d.Nature_of_organisation from DEMOG_TEAM_2 d  FULL OUTER JOIN LIABILITY_TEAM_2 l ON (d.Dummy_application_id = l.Dummy_application_id) WHERE l.Prn_NW_CASH_C_No_6m &gt;=0.7 ;</a:t>
            </a:r>
          </a:p>
        </p:txBody>
      </p:sp>
    </p:spTree>
    <p:extLst>
      <p:ext uri="{BB962C8B-B14F-4D97-AF65-F5344CB8AC3E}">
        <p14:creationId xmlns:p14="http://schemas.microsoft.com/office/powerpoint/2010/main" val="2690510896"/>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9581" y="872454"/>
            <a:ext cx="11029616" cy="591831"/>
          </a:xfrm>
        </p:spPr>
        <p:txBody>
          <a:bodyPr/>
          <a:lstStyle/>
          <a:p>
            <a:r>
              <a:rPr lang="en-US" dirty="0" smtClean="0"/>
              <a:t>SCN 15 :</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89200" y="2258619"/>
            <a:ext cx="5037730" cy="4198108"/>
          </a:xfrm>
          <a:prstGeom prst="rect">
            <a:avLst/>
          </a:prstGeom>
        </p:spPr>
      </p:pic>
      <p:sp>
        <p:nvSpPr>
          <p:cNvPr id="5" name="TextBox 4"/>
          <p:cNvSpPr txBox="1"/>
          <p:nvPr/>
        </p:nvSpPr>
        <p:spPr>
          <a:xfrm>
            <a:off x="497302" y="2258619"/>
            <a:ext cx="4267643" cy="523220"/>
          </a:xfrm>
          <a:prstGeom prst="rect">
            <a:avLst/>
          </a:prstGeom>
          <a:noFill/>
        </p:spPr>
        <p:txBody>
          <a:bodyPr wrap="square" rtlCol="0">
            <a:spAutoFit/>
          </a:bodyPr>
          <a:lstStyle/>
          <a:p>
            <a:r>
              <a:rPr lang="en-US" dirty="0"/>
              <a:t> </a:t>
            </a:r>
            <a:r>
              <a:rPr lang="en-US" sz="2800" dirty="0" smtClean="0">
                <a:solidFill>
                  <a:srgbClr val="FF0000"/>
                </a:solidFill>
              </a:rPr>
              <a:t>OUTPUT :</a:t>
            </a:r>
            <a:endParaRPr lang="en-US" sz="2800" dirty="0"/>
          </a:p>
        </p:txBody>
      </p:sp>
    </p:spTree>
    <p:extLst>
      <p:ext uri="{BB962C8B-B14F-4D97-AF65-F5344CB8AC3E}">
        <p14:creationId xmlns:p14="http://schemas.microsoft.com/office/powerpoint/2010/main" val="4264461473"/>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1192" y="651822"/>
            <a:ext cx="11029616" cy="1013800"/>
          </a:xfrm>
        </p:spPr>
        <p:txBody>
          <a:bodyPr>
            <a:noAutofit/>
          </a:bodyPr>
          <a:lstStyle/>
          <a:p>
            <a:r>
              <a:rPr lang="en-US" sz="1800" dirty="0" smtClean="0"/>
              <a:t>Scn 16 : </a:t>
            </a:r>
            <a:r>
              <a:rPr lang="en-US" sz="1800" dirty="0"/>
              <a:t>Find the applicant id’s where Ratio of Max to Min Current Account &amp; Savings Account balance in last 9m &lt;= 2 and &gt;= 10000 and sort by income sum. (uses OOT Demog Info Affordable Home Loans and OOT Liabilities Info Affordable Home Loans)</a:t>
            </a:r>
          </a:p>
        </p:txBody>
      </p:sp>
      <p:sp>
        <p:nvSpPr>
          <p:cNvPr id="6" name="TextBox 5"/>
          <p:cNvSpPr txBox="1"/>
          <p:nvPr/>
        </p:nvSpPr>
        <p:spPr>
          <a:xfrm>
            <a:off x="148673" y="1950848"/>
            <a:ext cx="12118828" cy="4336252"/>
          </a:xfrm>
          <a:prstGeom prst="rect">
            <a:avLst/>
          </a:prstGeom>
          <a:noFill/>
        </p:spPr>
        <p:txBody>
          <a:bodyPr wrap="square" rtlCol="0">
            <a:spAutoFit/>
          </a:bodyPr>
          <a:lstStyle/>
          <a:p>
            <a:pPr>
              <a:lnSpc>
                <a:spcPct val="200000"/>
              </a:lnSpc>
            </a:pPr>
            <a:r>
              <a:rPr lang="en-US" sz="1200" dirty="0" smtClean="0">
                <a:solidFill>
                  <a:srgbClr val="FF0000"/>
                </a:solidFill>
              </a:rPr>
              <a:t>      </a:t>
            </a:r>
            <a:r>
              <a:rPr lang="en-US" sz="1400" dirty="0" smtClean="0">
                <a:solidFill>
                  <a:srgbClr val="FF0000"/>
                </a:solidFill>
              </a:rPr>
              <a:t>SYNTAX </a:t>
            </a:r>
            <a:r>
              <a:rPr lang="en-US" sz="1400" dirty="0"/>
              <a:t>: </a:t>
            </a:r>
            <a:endParaRPr lang="en-US" sz="1400" dirty="0" smtClean="0"/>
          </a:p>
          <a:p>
            <a:pPr marL="285750" indent="-285750">
              <a:lnSpc>
                <a:spcPct val="200000"/>
              </a:lnSpc>
              <a:buFont typeface="Arial" panose="020B0604020202020204" pitchFamily="34" charset="0"/>
              <a:buChar char="•"/>
            </a:pPr>
            <a:r>
              <a:rPr lang="en-US" sz="1400" dirty="0"/>
              <a:t>select distinct d.Dummy_application_id, d.income_sum, l.max_min_bal_ratio_9m  from DEMOG_TEAM_2 d FULL OUTER JOIN LIABILITY_TEAM_2 l ON (d.Dummy_application_id = l.Dummy_application_id)  where l.max_min_bal_ratio_9m between 2 and 10000 order by d.income_sum </a:t>
            </a:r>
            <a:r>
              <a:rPr lang="en-US" sz="1400" dirty="0" err="1"/>
              <a:t>desc</a:t>
            </a:r>
            <a:r>
              <a:rPr lang="en-US" sz="1400" dirty="0"/>
              <a:t>;</a:t>
            </a:r>
            <a:r>
              <a:rPr lang="en-US" sz="1400" dirty="0" smtClean="0">
                <a:solidFill>
                  <a:srgbClr val="FF0000"/>
                </a:solidFill>
              </a:rPr>
              <a:t>    </a:t>
            </a:r>
          </a:p>
          <a:p>
            <a:pPr>
              <a:lnSpc>
                <a:spcPct val="200000"/>
              </a:lnSpc>
            </a:pPr>
            <a:r>
              <a:rPr lang="en-US" sz="1400" dirty="0">
                <a:solidFill>
                  <a:srgbClr val="FF0000"/>
                </a:solidFill>
              </a:rPr>
              <a:t> </a:t>
            </a:r>
            <a:r>
              <a:rPr lang="en-US" sz="1400" dirty="0" smtClean="0">
                <a:solidFill>
                  <a:srgbClr val="FF0000"/>
                </a:solidFill>
              </a:rPr>
              <a:t>    CREATING EXTRENAL TABLE </a:t>
            </a:r>
            <a:r>
              <a:rPr lang="en-US" sz="1400" dirty="0" smtClean="0"/>
              <a:t>:</a:t>
            </a:r>
          </a:p>
          <a:p>
            <a:pPr marL="285750" indent="-285750">
              <a:lnSpc>
                <a:spcPct val="200000"/>
              </a:lnSpc>
              <a:buFont typeface="Arial" panose="020B0604020202020204" pitchFamily="34" charset="0"/>
              <a:buChar char="•"/>
            </a:pPr>
            <a:r>
              <a:rPr lang="en-US" sz="1400" dirty="0"/>
              <a:t>create external TABLE SCENARIO16 (DUMMY_APPLICATION_ID INT,INCOME_SUM FLOAT,MAX_MIN_BALANCE_RATIO FLOAT) row format delimited fields terminated by "," location "/user/unextaxisbdhb422/CAPSTONE_HIVE/SCENARIO16" ;</a:t>
            </a:r>
            <a:r>
              <a:rPr lang="en-US" sz="1400" dirty="0" smtClean="0">
                <a:solidFill>
                  <a:srgbClr val="FF0000"/>
                </a:solidFill>
              </a:rPr>
              <a:t>     </a:t>
            </a:r>
          </a:p>
          <a:p>
            <a:pPr>
              <a:lnSpc>
                <a:spcPct val="200000"/>
              </a:lnSpc>
            </a:pPr>
            <a:r>
              <a:rPr lang="en-US" sz="1400" dirty="0">
                <a:solidFill>
                  <a:srgbClr val="FF0000"/>
                </a:solidFill>
              </a:rPr>
              <a:t> </a:t>
            </a:r>
            <a:r>
              <a:rPr lang="en-US" sz="1400" dirty="0" smtClean="0">
                <a:solidFill>
                  <a:srgbClr val="FF0000"/>
                </a:solidFill>
              </a:rPr>
              <a:t>    INSERT OVERWRITING </a:t>
            </a:r>
            <a:r>
              <a:rPr lang="en-US" sz="1400" dirty="0" smtClean="0"/>
              <a:t>:</a:t>
            </a:r>
            <a:endParaRPr lang="en-US" sz="1400" dirty="0"/>
          </a:p>
          <a:p>
            <a:pPr marL="285750" indent="-285750">
              <a:lnSpc>
                <a:spcPct val="200000"/>
              </a:lnSpc>
              <a:buFont typeface="Arial" panose="020B0604020202020204" pitchFamily="34" charset="0"/>
              <a:buChar char="•"/>
            </a:pPr>
            <a:r>
              <a:rPr lang="en-US" sz="1400" dirty="0"/>
              <a:t>INSERT OVERWRITE TABLE SCENARIO16 select distinct d.Dummy_application_id, d.income_sum, l.max_min_bal_ratio_9m  from DEMOG_TEAM_2 d FULL OUTER JOIN LIABILITY_TEAM_2 l ON (d.Dummy_application_id = l.Dummy_application_id)  where l.max_min_bal_ratio_9m between 2 and 10000 order by d.income_sum </a:t>
            </a:r>
            <a:r>
              <a:rPr lang="en-US" sz="1400" dirty="0" err="1"/>
              <a:t>desc</a:t>
            </a:r>
            <a:r>
              <a:rPr lang="en-US" sz="1400" dirty="0"/>
              <a:t>;</a:t>
            </a:r>
          </a:p>
        </p:txBody>
      </p:sp>
    </p:spTree>
    <p:extLst>
      <p:ext uri="{BB962C8B-B14F-4D97-AF65-F5344CB8AC3E}">
        <p14:creationId xmlns:p14="http://schemas.microsoft.com/office/powerpoint/2010/main" val="1696598926"/>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1192" y="864065"/>
            <a:ext cx="11029616" cy="658943"/>
          </a:xfrm>
        </p:spPr>
        <p:txBody>
          <a:bodyPr/>
          <a:lstStyle/>
          <a:p>
            <a:r>
              <a:rPr lang="en-US" dirty="0" smtClean="0"/>
              <a:t>SCN 16 : </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95564" y="2258619"/>
            <a:ext cx="9472926" cy="4234460"/>
          </a:xfrm>
          <a:prstGeom prst="rect">
            <a:avLst/>
          </a:prstGeom>
        </p:spPr>
      </p:pic>
      <p:sp>
        <p:nvSpPr>
          <p:cNvPr id="5" name="TextBox 4"/>
          <p:cNvSpPr txBox="1"/>
          <p:nvPr/>
        </p:nvSpPr>
        <p:spPr>
          <a:xfrm>
            <a:off x="363079" y="2258619"/>
            <a:ext cx="4267643" cy="523220"/>
          </a:xfrm>
          <a:prstGeom prst="rect">
            <a:avLst/>
          </a:prstGeom>
          <a:noFill/>
        </p:spPr>
        <p:txBody>
          <a:bodyPr wrap="square" rtlCol="0">
            <a:spAutoFit/>
          </a:bodyPr>
          <a:lstStyle/>
          <a:p>
            <a:r>
              <a:rPr lang="en-US" dirty="0"/>
              <a:t> </a:t>
            </a:r>
            <a:r>
              <a:rPr lang="en-US" sz="2800" dirty="0" smtClean="0">
                <a:solidFill>
                  <a:srgbClr val="FF0000"/>
                </a:solidFill>
              </a:rPr>
              <a:t>OUTPUT :</a:t>
            </a:r>
            <a:endParaRPr lang="en-US" sz="2800" dirty="0"/>
          </a:p>
        </p:txBody>
      </p:sp>
    </p:spTree>
    <p:extLst>
      <p:ext uri="{BB962C8B-B14F-4D97-AF65-F5344CB8AC3E}">
        <p14:creationId xmlns:p14="http://schemas.microsoft.com/office/powerpoint/2010/main" val="3104695045"/>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1025" y="847287"/>
            <a:ext cx="11029616" cy="591831"/>
          </a:xfrm>
        </p:spPr>
        <p:txBody>
          <a:bodyPr/>
          <a:lstStyle/>
          <a:p>
            <a:r>
              <a:rPr lang="en-US" dirty="0" smtClean="0"/>
              <a:t>TABLES STORED INTO HDFS</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19451" y="2142312"/>
            <a:ext cx="11341914" cy="3788704"/>
          </a:xfrm>
        </p:spPr>
      </p:pic>
    </p:spTree>
    <p:extLst>
      <p:ext uri="{BB962C8B-B14F-4D97-AF65-F5344CB8AC3E}">
        <p14:creationId xmlns:p14="http://schemas.microsoft.com/office/powerpoint/2010/main" val="1986314574"/>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38578" y="1568741"/>
            <a:ext cx="10993549" cy="918314"/>
          </a:xfrm>
        </p:spPr>
        <p:txBody>
          <a:bodyPr/>
          <a:lstStyle/>
          <a:p>
            <a:r>
              <a:rPr lang="en-US" dirty="0" smtClean="0"/>
              <a:t> SPARK MLIB</a:t>
            </a:r>
            <a:endParaRPr lang="en-US" dirty="0"/>
          </a:p>
        </p:txBody>
      </p:sp>
    </p:spTree>
    <p:extLst>
      <p:ext uri="{BB962C8B-B14F-4D97-AF65-F5344CB8AC3E}">
        <p14:creationId xmlns:p14="http://schemas.microsoft.com/office/powerpoint/2010/main" val="24296642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1159BF7-7002-0589-DDDC-4A9E7E27FB98}"/>
              </a:ext>
            </a:extLst>
          </p:cNvPr>
          <p:cNvSpPr txBox="1"/>
          <p:nvPr/>
        </p:nvSpPr>
        <p:spPr>
          <a:xfrm>
            <a:off x="582689" y="1009735"/>
            <a:ext cx="8620033" cy="523220"/>
          </a:xfrm>
          <a:prstGeom prst="rect">
            <a:avLst/>
          </a:prstGeom>
          <a:noFill/>
        </p:spPr>
        <p:txBody>
          <a:bodyPr wrap="square">
            <a:spAutoFit/>
          </a:bodyPr>
          <a:lstStyle/>
          <a:p>
            <a:r>
              <a:rPr lang="en-IN" sz="2800" dirty="0" smtClean="0">
                <a:solidFill>
                  <a:schemeClr val="bg1"/>
                </a:solidFill>
                <a:latin typeface="+mj-lt"/>
              </a:rPr>
              <a:t>FEATURES AND CHARACTERISTICS OF ETL TOOL</a:t>
            </a:r>
            <a:endParaRPr lang="en-IN" sz="2800" dirty="0">
              <a:solidFill>
                <a:schemeClr val="bg1"/>
              </a:solidFill>
              <a:latin typeface="+mj-lt"/>
            </a:endParaRPr>
          </a:p>
        </p:txBody>
      </p:sp>
      <p:sp>
        <p:nvSpPr>
          <p:cNvPr id="5" name="TextBox 4">
            <a:extLst>
              <a:ext uri="{FF2B5EF4-FFF2-40B4-BE49-F238E27FC236}">
                <a16:creationId xmlns:a16="http://schemas.microsoft.com/office/drawing/2014/main" id="{1EB78E74-C741-8DD5-BA1D-2A332938BA5A}"/>
              </a:ext>
            </a:extLst>
          </p:cNvPr>
          <p:cNvSpPr txBox="1"/>
          <p:nvPr/>
        </p:nvSpPr>
        <p:spPr>
          <a:xfrm>
            <a:off x="582689" y="1999571"/>
            <a:ext cx="9118077" cy="646331"/>
          </a:xfrm>
          <a:prstGeom prst="rect">
            <a:avLst/>
          </a:prstGeom>
          <a:noFill/>
        </p:spPr>
        <p:txBody>
          <a:bodyPr wrap="square">
            <a:spAutoFit/>
          </a:bodyPr>
          <a:lstStyle/>
          <a:p>
            <a:pPr marL="342900" indent="-342900">
              <a:buAutoNum type="arabicPeriod"/>
            </a:pPr>
            <a:r>
              <a:rPr lang="en-IN" dirty="0" smtClean="0">
                <a:latin typeface="Gill Sans MT" panose="020B0502020104020203" pitchFamily="34" charset="0"/>
              </a:rPr>
              <a:t>Parallel Processing</a:t>
            </a:r>
          </a:p>
          <a:p>
            <a:r>
              <a:rPr lang="en-IN" dirty="0" smtClean="0">
                <a:latin typeface="Arial Rounded MT Bold" panose="020F0704030504030204" pitchFamily="34" charset="0"/>
              </a:rPr>
              <a:t> 	 </a:t>
            </a:r>
            <a:endParaRPr lang="en-IN" dirty="0">
              <a:latin typeface="Arial Rounded MT Bold" panose="020F0704030504030204" pitchFamily="34" charset="0"/>
            </a:endParaRPr>
          </a:p>
        </p:txBody>
      </p:sp>
      <p:sp>
        <p:nvSpPr>
          <p:cNvPr id="6" name="TextBox 5">
            <a:extLst>
              <a:ext uri="{FF2B5EF4-FFF2-40B4-BE49-F238E27FC236}">
                <a16:creationId xmlns:a16="http://schemas.microsoft.com/office/drawing/2014/main" id="{60E32591-F3B0-FCF5-ED2B-705A806147B0}"/>
              </a:ext>
            </a:extLst>
          </p:cNvPr>
          <p:cNvSpPr txBox="1"/>
          <p:nvPr/>
        </p:nvSpPr>
        <p:spPr>
          <a:xfrm>
            <a:off x="582689" y="2431752"/>
            <a:ext cx="9287760" cy="1200329"/>
          </a:xfrm>
          <a:prstGeom prst="rect">
            <a:avLst/>
          </a:prstGeom>
          <a:noFill/>
        </p:spPr>
        <p:txBody>
          <a:bodyPr wrap="square">
            <a:spAutoFit/>
          </a:bodyPr>
          <a:lstStyle/>
          <a:p>
            <a:r>
              <a:rPr lang="en-IN" dirty="0">
                <a:latin typeface="Gill Sans MT" panose="020B0502020104020203" pitchFamily="34" charset="0"/>
              </a:rPr>
              <a:t>2. </a:t>
            </a:r>
            <a:r>
              <a:rPr lang="en-IN" dirty="0" smtClean="0">
                <a:latin typeface="Gill Sans MT" panose="020B0502020104020203" pitchFamily="34" charset="0"/>
              </a:rPr>
              <a:t>  Data </a:t>
            </a:r>
            <a:r>
              <a:rPr lang="en-IN" dirty="0">
                <a:latin typeface="Gill Sans MT" panose="020B0502020104020203" pitchFamily="34" charset="0"/>
              </a:rPr>
              <a:t>Reuse, Data Re-Run, and Data Recovery</a:t>
            </a:r>
          </a:p>
          <a:p>
            <a:endParaRPr lang="en-IN" dirty="0">
              <a:latin typeface="Gill Sans MT" panose="020B0502020104020203" pitchFamily="34" charset="0"/>
            </a:endParaRPr>
          </a:p>
          <a:p>
            <a:r>
              <a:rPr lang="en-IN" dirty="0">
                <a:latin typeface="Gill Sans MT" panose="020B0502020104020203" pitchFamily="34" charset="0"/>
              </a:rPr>
              <a:t>3. </a:t>
            </a:r>
            <a:r>
              <a:rPr lang="en-IN" dirty="0" smtClean="0">
                <a:latin typeface="Gill Sans MT" panose="020B0502020104020203" pitchFamily="34" charset="0"/>
              </a:rPr>
              <a:t>   Visual </a:t>
            </a:r>
            <a:r>
              <a:rPr lang="en-IN" dirty="0">
                <a:latin typeface="Gill Sans MT" panose="020B0502020104020203" pitchFamily="34" charset="0"/>
              </a:rPr>
              <a:t>ETL</a:t>
            </a:r>
          </a:p>
          <a:p>
            <a:r>
              <a:rPr lang="en-IN" dirty="0">
                <a:latin typeface="Arial Rounded MT Bold" panose="020F0704030504030204" pitchFamily="34" charset="0"/>
              </a:rPr>
              <a:t>	 </a:t>
            </a:r>
          </a:p>
        </p:txBody>
      </p:sp>
      <p:sp>
        <p:nvSpPr>
          <p:cNvPr id="7" name="TextBox 6">
            <a:extLst>
              <a:ext uri="{FF2B5EF4-FFF2-40B4-BE49-F238E27FC236}">
                <a16:creationId xmlns:a16="http://schemas.microsoft.com/office/drawing/2014/main" id="{12E2E466-6CC8-25EC-8EF0-85FEC723B569}"/>
              </a:ext>
            </a:extLst>
          </p:cNvPr>
          <p:cNvSpPr txBox="1"/>
          <p:nvPr/>
        </p:nvSpPr>
        <p:spPr>
          <a:xfrm>
            <a:off x="582689" y="3515990"/>
            <a:ext cx="6153345" cy="400110"/>
          </a:xfrm>
          <a:prstGeom prst="rect">
            <a:avLst/>
          </a:prstGeom>
          <a:noFill/>
        </p:spPr>
        <p:txBody>
          <a:bodyPr wrap="square">
            <a:spAutoFit/>
          </a:bodyPr>
          <a:lstStyle/>
          <a:p>
            <a:r>
              <a:rPr lang="en-IN" sz="2000" b="1" dirty="0" smtClean="0">
                <a:latin typeface="Gill Sans MT" panose="020B0502020104020203" pitchFamily="34" charset="0"/>
              </a:rPr>
              <a:t>CHARACTERISTICS</a:t>
            </a:r>
            <a:r>
              <a:rPr lang="en-IN" sz="2000" b="1" dirty="0" smtClean="0">
                <a:solidFill>
                  <a:schemeClr val="bg1"/>
                </a:solidFill>
                <a:latin typeface="Gill Sans MT" panose="020B0502020104020203" pitchFamily="34" charset="0"/>
              </a:rPr>
              <a:t>S</a:t>
            </a:r>
            <a:endParaRPr lang="en-IN" sz="2000" b="1" dirty="0">
              <a:solidFill>
                <a:schemeClr val="bg1"/>
              </a:solidFill>
              <a:latin typeface="Gill Sans MT" panose="020B0502020104020203" pitchFamily="34" charset="0"/>
            </a:endParaRPr>
          </a:p>
        </p:txBody>
      </p:sp>
      <p:sp>
        <p:nvSpPr>
          <p:cNvPr id="8" name="TextBox 7">
            <a:extLst>
              <a:ext uri="{FF2B5EF4-FFF2-40B4-BE49-F238E27FC236}">
                <a16:creationId xmlns:a16="http://schemas.microsoft.com/office/drawing/2014/main" id="{4A051466-D097-9706-720C-8E6F25F7C683}"/>
              </a:ext>
            </a:extLst>
          </p:cNvPr>
          <p:cNvSpPr txBox="1"/>
          <p:nvPr/>
        </p:nvSpPr>
        <p:spPr>
          <a:xfrm>
            <a:off x="582689" y="3832136"/>
            <a:ext cx="10591013" cy="2778005"/>
          </a:xfrm>
          <a:prstGeom prst="rect">
            <a:avLst/>
          </a:prstGeom>
          <a:noFill/>
        </p:spPr>
        <p:txBody>
          <a:bodyPr wrap="square">
            <a:spAutoFit/>
          </a:bodyPr>
          <a:lstStyle/>
          <a:p>
            <a:pPr marL="285750" indent="-285750">
              <a:lnSpc>
                <a:spcPct val="200000"/>
              </a:lnSpc>
              <a:buFont typeface="Wingdings" panose="05000000000000000000" pitchFamily="2" charset="2"/>
              <a:buChar char="§"/>
            </a:pPr>
            <a:r>
              <a:rPr lang="en-IN" dirty="0">
                <a:latin typeface="Gill Sans MT" panose="020B0502020104020203" pitchFamily="34" charset="0"/>
              </a:rPr>
              <a:t>It should increase data connectivity and scalability.</a:t>
            </a:r>
          </a:p>
          <a:p>
            <a:pPr marL="285750" indent="-285750">
              <a:lnSpc>
                <a:spcPct val="200000"/>
              </a:lnSpc>
              <a:buFont typeface="Wingdings" panose="05000000000000000000" pitchFamily="2" charset="2"/>
              <a:buChar char="§"/>
            </a:pPr>
            <a:r>
              <a:rPr lang="en-IN" dirty="0">
                <a:latin typeface="Gill Sans MT" panose="020B0502020104020203" pitchFamily="34" charset="0"/>
              </a:rPr>
              <a:t>It should be capable of connecting multiple relational databases.</a:t>
            </a:r>
          </a:p>
          <a:p>
            <a:pPr marL="285750" indent="-285750">
              <a:lnSpc>
                <a:spcPct val="200000"/>
              </a:lnSpc>
              <a:buFont typeface="Wingdings" panose="05000000000000000000" pitchFamily="2" charset="2"/>
              <a:buChar char="§"/>
            </a:pPr>
            <a:r>
              <a:rPr lang="en-IN" dirty="0">
                <a:latin typeface="Gill Sans MT" panose="020B0502020104020203" pitchFamily="34" charset="0"/>
              </a:rPr>
              <a:t>It should support even csv-datafiles so that end users can import these files with less code or no code.</a:t>
            </a:r>
          </a:p>
          <a:p>
            <a:pPr marL="285750" indent="-285750">
              <a:lnSpc>
                <a:spcPct val="200000"/>
              </a:lnSpc>
              <a:buFont typeface="Wingdings" panose="05000000000000000000" pitchFamily="2" charset="2"/>
              <a:buChar char="§"/>
            </a:pPr>
            <a:r>
              <a:rPr lang="en-IN" dirty="0">
                <a:latin typeface="Gill Sans MT" panose="020B0502020104020203" pitchFamily="34" charset="0"/>
              </a:rPr>
              <a:t>It should have a user-friendly GUI that makes end-users easily integrate the data with the visual mapper.</a:t>
            </a:r>
          </a:p>
          <a:p>
            <a:pPr marL="285750" indent="-285750">
              <a:lnSpc>
                <a:spcPct val="200000"/>
              </a:lnSpc>
              <a:buFont typeface="Wingdings" panose="05000000000000000000" pitchFamily="2" charset="2"/>
              <a:buChar char="§"/>
            </a:pPr>
            <a:r>
              <a:rPr lang="en-IN" dirty="0">
                <a:latin typeface="Gill Sans MT" panose="020B0502020104020203" pitchFamily="34" charset="0"/>
              </a:rPr>
              <a:t>It should allow the end-users to customize the data modules as per their business needs</a:t>
            </a:r>
            <a:r>
              <a:rPr lang="en-IN" dirty="0">
                <a:latin typeface="Arial Rounded MT Bold" panose="020F0704030504030204" pitchFamily="34" charset="0"/>
              </a:rPr>
              <a:t>.</a:t>
            </a:r>
          </a:p>
        </p:txBody>
      </p:sp>
      <p:sp>
        <p:nvSpPr>
          <p:cNvPr id="10" name="Right Arrow 9"/>
          <p:cNvSpPr/>
          <p:nvPr/>
        </p:nvSpPr>
        <p:spPr>
          <a:xfrm>
            <a:off x="267757" y="3599954"/>
            <a:ext cx="243280" cy="23218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009701929"/>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1192" y="903881"/>
            <a:ext cx="11029616" cy="608609"/>
          </a:xfrm>
        </p:spPr>
        <p:txBody>
          <a:bodyPr/>
          <a:lstStyle/>
          <a:p>
            <a:r>
              <a:rPr lang="en-US" dirty="0" smtClean="0"/>
              <a:t>IMPORTING LIBRARIES</a:t>
            </a:r>
            <a:endParaRPr lang="en-US" dirty="0"/>
          </a:p>
        </p:txBody>
      </p:sp>
      <p:pic>
        <p:nvPicPr>
          <p:cNvPr id="4" name="Content Placeholder 3"/>
          <p:cNvPicPr>
            <a:picLocks noGrp="1" noChangeAspect="1"/>
          </p:cNvPicPr>
          <p:nvPr>
            <p:ph idx="1"/>
          </p:nvPr>
        </p:nvPicPr>
        <p:blipFill>
          <a:blip r:embed="rId2"/>
          <a:stretch>
            <a:fillRect/>
          </a:stretch>
        </p:blipFill>
        <p:spPr>
          <a:xfrm>
            <a:off x="522461" y="2576247"/>
            <a:ext cx="9583487" cy="1733792"/>
          </a:xfrm>
          <a:prstGeom prst="rect">
            <a:avLst/>
          </a:prstGeom>
        </p:spPr>
      </p:pic>
      <p:pic>
        <p:nvPicPr>
          <p:cNvPr id="5" name="Picture 4"/>
          <p:cNvPicPr>
            <a:picLocks noChangeAspect="1"/>
          </p:cNvPicPr>
          <p:nvPr/>
        </p:nvPicPr>
        <p:blipFill>
          <a:blip r:embed="rId3"/>
          <a:stretch>
            <a:fillRect/>
          </a:stretch>
        </p:blipFill>
        <p:spPr>
          <a:xfrm>
            <a:off x="581192" y="5164078"/>
            <a:ext cx="9583487" cy="885949"/>
          </a:xfrm>
          <a:prstGeom prst="rect">
            <a:avLst/>
          </a:prstGeom>
        </p:spPr>
      </p:pic>
      <p:sp>
        <p:nvSpPr>
          <p:cNvPr id="3" name="TextBox 2"/>
          <p:cNvSpPr txBox="1"/>
          <p:nvPr/>
        </p:nvSpPr>
        <p:spPr>
          <a:xfrm>
            <a:off x="581192" y="2145968"/>
            <a:ext cx="4267645" cy="369332"/>
          </a:xfrm>
          <a:prstGeom prst="rect">
            <a:avLst/>
          </a:prstGeom>
          <a:noFill/>
        </p:spPr>
        <p:txBody>
          <a:bodyPr wrap="square" rtlCol="0">
            <a:spAutoFit/>
          </a:bodyPr>
          <a:lstStyle/>
          <a:p>
            <a:r>
              <a:rPr lang="en-US" dirty="0" smtClean="0"/>
              <a:t>LIBRARIES : </a:t>
            </a:r>
            <a:endParaRPr lang="en-US" dirty="0"/>
          </a:p>
        </p:txBody>
      </p:sp>
      <p:sp>
        <p:nvSpPr>
          <p:cNvPr id="6" name="TextBox 5"/>
          <p:cNvSpPr txBox="1"/>
          <p:nvPr/>
        </p:nvSpPr>
        <p:spPr>
          <a:xfrm>
            <a:off x="581192" y="4683820"/>
            <a:ext cx="4267645" cy="369332"/>
          </a:xfrm>
          <a:prstGeom prst="rect">
            <a:avLst/>
          </a:prstGeom>
          <a:noFill/>
        </p:spPr>
        <p:txBody>
          <a:bodyPr wrap="square" rtlCol="0">
            <a:spAutoFit/>
          </a:bodyPr>
          <a:lstStyle/>
          <a:p>
            <a:r>
              <a:rPr lang="en-US" dirty="0" smtClean="0"/>
              <a:t>DEFINING SPARK CORE : </a:t>
            </a:r>
            <a:endParaRPr lang="en-US" dirty="0"/>
          </a:p>
        </p:txBody>
      </p:sp>
    </p:spTree>
    <p:extLst>
      <p:ext uri="{BB962C8B-B14F-4D97-AF65-F5344CB8AC3E}">
        <p14:creationId xmlns:p14="http://schemas.microsoft.com/office/powerpoint/2010/main" val="3702203425"/>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8344" y="855676"/>
            <a:ext cx="11029616" cy="642165"/>
          </a:xfrm>
        </p:spPr>
        <p:txBody>
          <a:bodyPr/>
          <a:lstStyle/>
          <a:p>
            <a:r>
              <a:rPr lang="en-US" dirty="0" smtClean="0"/>
              <a:t>Loading  TEST AND TRAIN </a:t>
            </a:r>
            <a:r>
              <a:rPr lang="en-US" dirty="0" err="1" smtClean="0"/>
              <a:t>DATAset</a:t>
            </a:r>
            <a:endParaRPr lang="en-US" dirty="0"/>
          </a:p>
        </p:txBody>
      </p:sp>
      <p:pic>
        <p:nvPicPr>
          <p:cNvPr id="4" name="Content Placeholder 3"/>
          <p:cNvPicPr>
            <a:picLocks noGrp="1" noChangeAspect="1"/>
          </p:cNvPicPr>
          <p:nvPr>
            <p:ph idx="1"/>
          </p:nvPr>
        </p:nvPicPr>
        <p:blipFill>
          <a:blip r:embed="rId2"/>
          <a:stretch>
            <a:fillRect/>
          </a:stretch>
        </p:blipFill>
        <p:spPr>
          <a:xfrm>
            <a:off x="388245" y="2389092"/>
            <a:ext cx="5433714" cy="4078870"/>
          </a:xfrm>
          <a:prstGeom prst="rect">
            <a:avLst/>
          </a:prstGeom>
        </p:spPr>
      </p:pic>
      <p:pic>
        <p:nvPicPr>
          <p:cNvPr id="5" name="Picture 4"/>
          <p:cNvPicPr>
            <a:picLocks noChangeAspect="1"/>
          </p:cNvPicPr>
          <p:nvPr/>
        </p:nvPicPr>
        <p:blipFill>
          <a:blip r:embed="rId3"/>
          <a:stretch>
            <a:fillRect/>
          </a:stretch>
        </p:blipFill>
        <p:spPr>
          <a:xfrm>
            <a:off x="6153152" y="2389092"/>
            <a:ext cx="5713915" cy="4078870"/>
          </a:xfrm>
          <a:prstGeom prst="rect">
            <a:avLst/>
          </a:prstGeom>
        </p:spPr>
      </p:pic>
    </p:spTree>
    <p:extLst>
      <p:ext uri="{BB962C8B-B14F-4D97-AF65-F5344CB8AC3E}">
        <p14:creationId xmlns:p14="http://schemas.microsoft.com/office/powerpoint/2010/main" val="4100189316"/>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8913" y="458875"/>
            <a:ext cx="11029616" cy="1013800"/>
          </a:xfrm>
        </p:spPr>
        <p:txBody>
          <a:bodyPr/>
          <a:lstStyle/>
          <a:p>
            <a:r>
              <a:rPr lang="en-US" dirty="0" smtClean="0"/>
              <a:t>CHECKING NULL VALUES IN TEST AND TRAIN DATA</a:t>
            </a:r>
            <a:endParaRPr lang="en-US" dirty="0"/>
          </a:p>
        </p:txBody>
      </p:sp>
      <p:pic>
        <p:nvPicPr>
          <p:cNvPr id="4" name="Content Placeholder 3"/>
          <p:cNvPicPr>
            <a:picLocks noGrp="1" noChangeAspect="1"/>
          </p:cNvPicPr>
          <p:nvPr>
            <p:ph idx="1"/>
          </p:nvPr>
        </p:nvPicPr>
        <p:blipFill>
          <a:blip r:embed="rId2"/>
          <a:stretch>
            <a:fillRect/>
          </a:stretch>
        </p:blipFill>
        <p:spPr>
          <a:xfrm>
            <a:off x="203686" y="2332226"/>
            <a:ext cx="5458883" cy="3389065"/>
          </a:xfrm>
          <a:prstGeom prst="rect">
            <a:avLst/>
          </a:prstGeom>
        </p:spPr>
      </p:pic>
      <p:pic>
        <p:nvPicPr>
          <p:cNvPr id="5" name="Picture 4"/>
          <p:cNvPicPr>
            <a:picLocks noChangeAspect="1"/>
          </p:cNvPicPr>
          <p:nvPr/>
        </p:nvPicPr>
        <p:blipFill>
          <a:blip r:embed="rId3"/>
          <a:stretch>
            <a:fillRect/>
          </a:stretch>
        </p:blipFill>
        <p:spPr>
          <a:xfrm>
            <a:off x="5796792" y="2332226"/>
            <a:ext cx="6254901" cy="2800086"/>
          </a:xfrm>
          <a:prstGeom prst="rect">
            <a:avLst/>
          </a:prstGeom>
        </p:spPr>
      </p:pic>
      <p:sp>
        <p:nvSpPr>
          <p:cNvPr id="6" name="TextBox 5"/>
          <p:cNvSpPr txBox="1"/>
          <p:nvPr/>
        </p:nvSpPr>
        <p:spPr>
          <a:xfrm>
            <a:off x="203686" y="1962894"/>
            <a:ext cx="1633509" cy="369332"/>
          </a:xfrm>
          <a:prstGeom prst="rect">
            <a:avLst/>
          </a:prstGeom>
          <a:noFill/>
        </p:spPr>
        <p:txBody>
          <a:bodyPr wrap="square" rtlCol="0">
            <a:spAutoFit/>
          </a:bodyPr>
          <a:lstStyle/>
          <a:p>
            <a:r>
              <a:rPr lang="en-US" dirty="0" smtClean="0"/>
              <a:t>TRAIN : </a:t>
            </a:r>
            <a:endParaRPr lang="en-US" dirty="0"/>
          </a:p>
        </p:txBody>
      </p:sp>
      <p:sp>
        <p:nvSpPr>
          <p:cNvPr id="7" name="TextBox 6"/>
          <p:cNvSpPr txBox="1"/>
          <p:nvPr/>
        </p:nvSpPr>
        <p:spPr>
          <a:xfrm>
            <a:off x="5796792" y="1962894"/>
            <a:ext cx="1633509" cy="369332"/>
          </a:xfrm>
          <a:prstGeom prst="rect">
            <a:avLst/>
          </a:prstGeom>
          <a:noFill/>
        </p:spPr>
        <p:txBody>
          <a:bodyPr wrap="square" rtlCol="0">
            <a:spAutoFit/>
          </a:bodyPr>
          <a:lstStyle/>
          <a:p>
            <a:r>
              <a:rPr lang="en-US" dirty="0" smtClean="0"/>
              <a:t>TEST : </a:t>
            </a:r>
            <a:endParaRPr lang="en-US" dirty="0"/>
          </a:p>
        </p:txBody>
      </p:sp>
    </p:spTree>
    <p:extLst>
      <p:ext uri="{BB962C8B-B14F-4D97-AF65-F5344CB8AC3E}">
        <p14:creationId xmlns:p14="http://schemas.microsoft.com/office/powerpoint/2010/main" val="798639793"/>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Converting spark df  to pandas df</a:t>
            </a:r>
            <a:endParaRPr lang="en-US" dirty="0"/>
          </a:p>
        </p:txBody>
      </p:sp>
      <p:pic>
        <p:nvPicPr>
          <p:cNvPr id="8" name="Content Placeholder 7"/>
          <p:cNvPicPr>
            <a:picLocks noGrp="1" noChangeAspect="1"/>
          </p:cNvPicPr>
          <p:nvPr>
            <p:ph idx="1"/>
          </p:nvPr>
        </p:nvPicPr>
        <p:blipFill>
          <a:blip r:embed="rId2"/>
          <a:stretch>
            <a:fillRect/>
          </a:stretch>
        </p:blipFill>
        <p:spPr>
          <a:xfrm>
            <a:off x="497303" y="2290193"/>
            <a:ext cx="5324658" cy="4437778"/>
          </a:xfrm>
          <a:prstGeom prst="rect">
            <a:avLst/>
          </a:prstGeom>
        </p:spPr>
      </p:pic>
      <p:pic>
        <p:nvPicPr>
          <p:cNvPr id="9" name="Picture 8"/>
          <p:cNvPicPr>
            <a:picLocks noChangeAspect="1"/>
          </p:cNvPicPr>
          <p:nvPr/>
        </p:nvPicPr>
        <p:blipFill>
          <a:blip r:embed="rId3"/>
          <a:stretch>
            <a:fillRect/>
          </a:stretch>
        </p:blipFill>
        <p:spPr>
          <a:xfrm>
            <a:off x="6327358" y="2290193"/>
            <a:ext cx="5358951" cy="4437778"/>
          </a:xfrm>
          <a:prstGeom prst="rect">
            <a:avLst/>
          </a:prstGeom>
        </p:spPr>
      </p:pic>
      <p:sp>
        <p:nvSpPr>
          <p:cNvPr id="5" name="TextBox 4"/>
          <p:cNvSpPr txBox="1"/>
          <p:nvPr/>
        </p:nvSpPr>
        <p:spPr>
          <a:xfrm>
            <a:off x="665080" y="1920861"/>
            <a:ext cx="1633509" cy="369332"/>
          </a:xfrm>
          <a:prstGeom prst="rect">
            <a:avLst/>
          </a:prstGeom>
          <a:noFill/>
        </p:spPr>
        <p:txBody>
          <a:bodyPr wrap="square" rtlCol="0">
            <a:spAutoFit/>
          </a:bodyPr>
          <a:lstStyle/>
          <a:p>
            <a:r>
              <a:rPr lang="en-US" dirty="0" smtClean="0"/>
              <a:t>TRAIN : </a:t>
            </a:r>
            <a:endParaRPr lang="en-US" dirty="0"/>
          </a:p>
        </p:txBody>
      </p:sp>
      <p:sp>
        <p:nvSpPr>
          <p:cNvPr id="6" name="TextBox 5"/>
          <p:cNvSpPr txBox="1"/>
          <p:nvPr/>
        </p:nvSpPr>
        <p:spPr>
          <a:xfrm>
            <a:off x="6258186" y="1920861"/>
            <a:ext cx="1633509" cy="369332"/>
          </a:xfrm>
          <a:prstGeom prst="rect">
            <a:avLst/>
          </a:prstGeom>
          <a:noFill/>
        </p:spPr>
        <p:txBody>
          <a:bodyPr wrap="square" rtlCol="0">
            <a:spAutoFit/>
          </a:bodyPr>
          <a:lstStyle/>
          <a:p>
            <a:r>
              <a:rPr lang="en-US" dirty="0" smtClean="0"/>
              <a:t>TEST : </a:t>
            </a:r>
            <a:endParaRPr lang="en-US" dirty="0"/>
          </a:p>
        </p:txBody>
      </p:sp>
      <p:cxnSp>
        <p:nvCxnSpPr>
          <p:cNvPr id="4" name="Straight Connector 3"/>
          <p:cNvCxnSpPr/>
          <p:nvPr/>
        </p:nvCxnSpPr>
        <p:spPr>
          <a:xfrm>
            <a:off x="6107185" y="1845578"/>
            <a:ext cx="16778" cy="5075339"/>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55171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1192" y="788564"/>
            <a:ext cx="11029616" cy="658943"/>
          </a:xfrm>
        </p:spPr>
        <p:txBody>
          <a:bodyPr/>
          <a:lstStyle/>
          <a:p>
            <a:r>
              <a:rPr lang="en-US" dirty="0" smtClean="0"/>
              <a:t>ELIMINATING NULL VALUES (TRAIN)</a:t>
            </a:r>
            <a:endParaRPr lang="en-US" dirty="0"/>
          </a:p>
        </p:txBody>
      </p:sp>
      <p:sp>
        <p:nvSpPr>
          <p:cNvPr id="6" name="Right Arrow 5"/>
          <p:cNvSpPr/>
          <p:nvPr/>
        </p:nvSpPr>
        <p:spPr>
          <a:xfrm>
            <a:off x="3431097" y="3790318"/>
            <a:ext cx="360683" cy="2553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6"/>
          <p:cNvPicPr>
            <a:picLocks noGrp="1" noChangeAspect="1"/>
          </p:cNvPicPr>
          <p:nvPr>
            <p:ph idx="1"/>
          </p:nvPr>
        </p:nvPicPr>
        <p:blipFill>
          <a:blip r:embed="rId2"/>
          <a:stretch>
            <a:fillRect/>
          </a:stretch>
        </p:blipFill>
        <p:spPr>
          <a:xfrm>
            <a:off x="455357" y="1980524"/>
            <a:ext cx="2975740" cy="4462221"/>
          </a:xfrm>
          <a:prstGeom prst="rect">
            <a:avLst/>
          </a:prstGeom>
        </p:spPr>
      </p:pic>
      <p:pic>
        <p:nvPicPr>
          <p:cNvPr id="9" name="Picture 8"/>
          <p:cNvPicPr>
            <a:picLocks noChangeAspect="1"/>
          </p:cNvPicPr>
          <p:nvPr/>
        </p:nvPicPr>
        <p:blipFill rotWithShape="1">
          <a:blip r:embed="rId3"/>
          <a:srcRect r="11171"/>
          <a:stretch/>
        </p:blipFill>
        <p:spPr>
          <a:xfrm>
            <a:off x="4060317" y="2817706"/>
            <a:ext cx="7709437" cy="2200582"/>
          </a:xfrm>
          <a:prstGeom prst="rect">
            <a:avLst/>
          </a:prstGeom>
        </p:spPr>
      </p:pic>
    </p:spTree>
    <p:extLst>
      <p:ext uri="{BB962C8B-B14F-4D97-AF65-F5344CB8AC3E}">
        <p14:creationId xmlns:p14="http://schemas.microsoft.com/office/powerpoint/2010/main" val="8624080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9247" y="500820"/>
            <a:ext cx="11029616" cy="1013800"/>
          </a:xfrm>
        </p:spPr>
        <p:txBody>
          <a:bodyPr/>
          <a:lstStyle/>
          <a:p>
            <a:r>
              <a:rPr lang="en-US" dirty="0" smtClean="0"/>
              <a:t>ELIMINATING NULL VALUES (TEST)</a:t>
            </a:r>
            <a:endParaRPr lang="en-US" dirty="0"/>
          </a:p>
        </p:txBody>
      </p:sp>
      <p:sp>
        <p:nvSpPr>
          <p:cNvPr id="5" name="Right Arrow 4"/>
          <p:cNvSpPr/>
          <p:nvPr/>
        </p:nvSpPr>
        <p:spPr>
          <a:xfrm>
            <a:off x="3130214" y="4030242"/>
            <a:ext cx="318782" cy="23489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6"/>
          <p:cNvPicPr>
            <a:picLocks noGrp="1" noChangeAspect="1"/>
          </p:cNvPicPr>
          <p:nvPr>
            <p:ph idx="1"/>
          </p:nvPr>
        </p:nvPicPr>
        <p:blipFill>
          <a:blip r:embed="rId2"/>
          <a:stretch>
            <a:fillRect/>
          </a:stretch>
        </p:blipFill>
        <p:spPr>
          <a:xfrm>
            <a:off x="469909" y="1929468"/>
            <a:ext cx="2474626" cy="4739780"/>
          </a:xfrm>
          <a:prstGeom prst="rect">
            <a:avLst/>
          </a:prstGeom>
        </p:spPr>
      </p:pic>
      <p:pic>
        <p:nvPicPr>
          <p:cNvPr id="8" name="Picture 7"/>
          <p:cNvPicPr>
            <a:picLocks noChangeAspect="1"/>
          </p:cNvPicPr>
          <p:nvPr/>
        </p:nvPicPr>
        <p:blipFill>
          <a:blip r:embed="rId3"/>
          <a:stretch>
            <a:fillRect/>
          </a:stretch>
        </p:blipFill>
        <p:spPr>
          <a:xfrm>
            <a:off x="3768900" y="2943202"/>
            <a:ext cx="7925906" cy="2408973"/>
          </a:xfrm>
          <a:prstGeom prst="rect">
            <a:avLst/>
          </a:prstGeom>
        </p:spPr>
      </p:pic>
    </p:spTree>
    <p:extLst>
      <p:ext uri="{BB962C8B-B14F-4D97-AF65-F5344CB8AC3E}">
        <p14:creationId xmlns:p14="http://schemas.microsoft.com/office/powerpoint/2010/main" val="73446168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Selection of particular features</a:t>
            </a:r>
            <a:endParaRPr lang="en-US" dirty="0"/>
          </a:p>
        </p:txBody>
      </p:sp>
      <p:sp>
        <p:nvSpPr>
          <p:cNvPr id="6" name="TextBox 5"/>
          <p:cNvSpPr txBox="1"/>
          <p:nvPr/>
        </p:nvSpPr>
        <p:spPr>
          <a:xfrm>
            <a:off x="713064" y="2082285"/>
            <a:ext cx="5531101" cy="369332"/>
          </a:xfrm>
          <a:prstGeom prst="rect">
            <a:avLst/>
          </a:prstGeom>
          <a:noFill/>
        </p:spPr>
        <p:txBody>
          <a:bodyPr wrap="square" rtlCol="0">
            <a:spAutoFit/>
          </a:bodyPr>
          <a:lstStyle/>
          <a:p>
            <a:r>
              <a:rPr lang="en-US" dirty="0" smtClean="0"/>
              <a:t>DEFINING  TRAIN AND TEST DATA FOR MODELLING</a:t>
            </a:r>
            <a:endParaRPr lang="en-US" dirty="0"/>
          </a:p>
        </p:txBody>
      </p:sp>
      <p:sp>
        <p:nvSpPr>
          <p:cNvPr id="7" name="TextBox 6"/>
          <p:cNvSpPr txBox="1"/>
          <p:nvPr/>
        </p:nvSpPr>
        <p:spPr>
          <a:xfrm>
            <a:off x="713064" y="4135772"/>
            <a:ext cx="4002627" cy="369332"/>
          </a:xfrm>
          <a:prstGeom prst="rect">
            <a:avLst/>
          </a:prstGeom>
          <a:noFill/>
        </p:spPr>
        <p:txBody>
          <a:bodyPr wrap="square" rtlCol="0">
            <a:spAutoFit/>
          </a:bodyPr>
          <a:lstStyle/>
          <a:p>
            <a:r>
              <a:rPr lang="en-US" dirty="0" smtClean="0"/>
              <a:t>SCHEMA OF TRAIN AND TEST DATA</a:t>
            </a:r>
            <a:endParaRPr lang="en-US" dirty="0"/>
          </a:p>
        </p:txBody>
      </p:sp>
      <p:pic>
        <p:nvPicPr>
          <p:cNvPr id="8" name="Picture 7"/>
          <p:cNvPicPr>
            <a:picLocks noChangeAspect="1"/>
          </p:cNvPicPr>
          <p:nvPr/>
        </p:nvPicPr>
        <p:blipFill>
          <a:blip r:embed="rId2"/>
          <a:stretch>
            <a:fillRect/>
          </a:stretch>
        </p:blipFill>
        <p:spPr>
          <a:xfrm>
            <a:off x="713064" y="2652954"/>
            <a:ext cx="10830187" cy="1205981"/>
          </a:xfrm>
          <a:prstGeom prst="rect">
            <a:avLst/>
          </a:prstGeom>
        </p:spPr>
      </p:pic>
      <p:pic>
        <p:nvPicPr>
          <p:cNvPr id="9" name="Picture 8"/>
          <p:cNvPicPr>
            <a:picLocks noChangeAspect="1"/>
          </p:cNvPicPr>
          <p:nvPr/>
        </p:nvPicPr>
        <p:blipFill>
          <a:blip r:embed="rId3"/>
          <a:stretch>
            <a:fillRect/>
          </a:stretch>
        </p:blipFill>
        <p:spPr>
          <a:xfrm>
            <a:off x="713064" y="4781941"/>
            <a:ext cx="10830187" cy="1476581"/>
          </a:xfrm>
          <a:prstGeom prst="rect">
            <a:avLst/>
          </a:prstGeom>
        </p:spPr>
      </p:pic>
    </p:spTree>
    <p:extLst>
      <p:ext uri="{BB962C8B-B14F-4D97-AF65-F5344CB8AC3E}">
        <p14:creationId xmlns:p14="http://schemas.microsoft.com/office/powerpoint/2010/main" val="174560581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Train and test data FOR MODELLING</a:t>
            </a:r>
            <a:endParaRPr lang="en-US" dirty="0"/>
          </a:p>
        </p:txBody>
      </p:sp>
      <p:pic>
        <p:nvPicPr>
          <p:cNvPr id="8" name="Picture 7"/>
          <p:cNvPicPr>
            <a:picLocks noChangeAspect="1"/>
          </p:cNvPicPr>
          <p:nvPr/>
        </p:nvPicPr>
        <p:blipFill rotWithShape="1">
          <a:blip r:embed="rId2"/>
          <a:srcRect r="7693"/>
          <a:stretch/>
        </p:blipFill>
        <p:spPr>
          <a:xfrm>
            <a:off x="461617" y="2244055"/>
            <a:ext cx="5038840" cy="1319158"/>
          </a:xfrm>
          <a:prstGeom prst="rect">
            <a:avLst/>
          </a:prstGeom>
        </p:spPr>
      </p:pic>
      <p:pic>
        <p:nvPicPr>
          <p:cNvPr id="9" name="Picture 8"/>
          <p:cNvPicPr>
            <a:picLocks noChangeAspect="1"/>
          </p:cNvPicPr>
          <p:nvPr/>
        </p:nvPicPr>
        <p:blipFill>
          <a:blip r:embed="rId3"/>
          <a:stretch>
            <a:fillRect/>
          </a:stretch>
        </p:blipFill>
        <p:spPr>
          <a:xfrm>
            <a:off x="6258187" y="2244055"/>
            <a:ext cx="5184841" cy="1319157"/>
          </a:xfrm>
          <a:prstGeom prst="rect">
            <a:avLst/>
          </a:prstGeom>
        </p:spPr>
      </p:pic>
      <p:pic>
        <p:nvPicPr>
          <p:cNvPr id="10" name="Picture 9"/>
          <p:cNvPicPr>
            <a:picLocks noChangeAspect="1"/>
          </p:cNvPicPr>
          <p:nvPr/>
        </p:nvPicPr>
        <p:blipFill>
          <a:blip r:embed="rId4"/>
          <a:stretch>
            <a:fillRect/>
          </a:stretch>
        </p:blipFill>
        <p:spPr>
          <a:xfrm>
            <a:off x="422394" y="3563213"/>
            <a:ext cx="5038840" cy="3294787"/>
          </a:xfrm>
          <a:prstGeom prst="rect">
            <a:avLst/>
          </a:prstGeom>
        </p:spPr>
      </p:pic>
      <p:pic>
        <p:nvPicPr>
          <p:cNvPr id="11" name="Picture 10"/>
          <p:cNvPicPr>
            <a:picLocks noChangeAspect="1"/>
          </p:cNvPicPr>
          <p:nvPr/>
        </p:nvPicPr>
        <p:blipFill>
          <a:blip r:embed="rId5"/>
          <a:stretch>
            <a:fillRect/>
          </a:stretch>
        </p:blipFill>
        <p:spPr>
          <a:xfrm>
            <a:off x="6224470" y="3563212"/>
            <a:ext cx="5218557" cy="3294787"/>
          </a:xfrm>
          <a:prstGeom prst="rect">
            <a:avLst/>
          </a:prstGeom>
        </p:spPr>
      </p:pic>
      <p:cxnSp>
        <p:nvCxnSpPr>
          <p:cNvPr id="13" name="Straight Connector 12"/>
          <p:cNvCxnSpPr/>
          <p:nvPr/>
        </p:nvCxnSpPr>
        <p:spPr>
          <a:xfrm>
            <a:off x="5847127" y="1795244"/>
            <a:ext cx="25167" cy="5062756"/>
          </a:xfrm>
          <a:prstGeom prst="line">
            <a:avLst/>
          </a:prstGeom>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665081" y="1874723"/>
            <a:ext cx="1633509" cy="369332"/>
          </a:xfrm>
          <a:prstGeom prst="rect">
            <a:avLst/>
          </a:prstGeom>
          <a:noFill/>
        </p:spPr>
        <p:txBody>
          <a:bodyPr wrap="square" rtlCol="0">
            <a:spAutoFit/>
          </a:bodyPr>
          <a:lstStyle/>
          <a:p>
            <a:r>
              <a:rPr lang="en-US" dirty="0" smtClean="0"/>
              <a:t>TRAIN : </a:t>
            </a:r>
            <a:endParaRPr lang="en-US" dirty="0"/>
          </a:p>
        </p:txBody>
      </p:sp>
      <p:sp>
        <p:nvSpPr>
          <p:cNvPr id="15" name="TextBox 14"/>
          <p:cNvSpPr txBox="1"/>
          <p:nvPr/>
        </p:nvSpPr>
        <p:spPr>
          <a:xfrm>
            <a:off x="6258187" y="1874723"/>
            <a:ext cx="1633509" cy="369332"/>
          </a:xfrm>
          <a:prstGeom prst="rect">
            <a:avLst/>
          </a:prstGeom>
          <a:noFill/>
        </p:spPr>
        <p:txBody>
          <a:bodyPr wrap="square" rtlCol="0">
            <a:spAutoFit/>
          </a:bodyPr>
          <a:lstStyle/>
          <a:p>
            <a:r>
              <a:rPr lang="en-US" dirty="0" smtClean="0"/>
              <a:t>TEST : </a:t>
            </a:r>
            <a:endParaRPr lang="en-US" dirty="0"/>
          </a:p>
        </p:txBody>
      </p:sp>
    </p:spTree>
    <p:extLst>
      <p:ext uri="{BB962C8B-B14F-4D97-AF65-F5344CB8AC3E}">
        <p14:creationId xmlns:p14="http://schemas.microsoft.com/office/powerpoint/2010/main" val="87630805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1192" y="500820"/>
            <a:ext cx="11029616" cy="1013800"/>
          </a:xfrm>
        </p:spPr>
        <p:txBody>
          <a:bodyPr/>
          <a:lstStyle/>
          <a:p>
            <a:r>
              <a:rPr lang="en-US" dirty="0" smtClean="0"/>
              <a:t>STANDARDISING</a:t>
            </a:r>
            <a:endParaRPr lang="en-US" dirty="0"/>
          </a:p>
        </p:txBody>
      </p:sp>
      <p:pic>
        <p:nvPicPr>
          <p:cNvPr id="3" name="Picture 2"/>
          <p:cNvPicPr>
            <a:picLocks noChangeAspect="1"/>
          </p:cNvPicPr>
          <p:nvPr/>
        </p:nvPicPr>
        <p:blipFill>
          <a:blip r:embed="rId2"/>
          <a:stretch>
            <a:fillRect/>
          </a:stretch>
        </p:blipFill>
        <p:spPr>
          <a:xfrm>
            <a:off x="467614" y="2226414"/>
            <a:ext cx="11143194" cy="3671047"/>
          </a:xfrm>
          <a:prstGeom prst="rect">
            <a:avLst/>
          </a:prstGeom>
        </p:spPr>
      </p:pic>
    </p:spTree>
    <p:extLst>
      <p:ext uri="{BB962C8B-B14F-4D97-AF65-F5344CB8AC3E}">
        <p14:creationId xmlns:p14="http://schemas.microsoft.com/office/powerpoint/2010/main" val="206961147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6612" y="520619"/>
            <a:ext cx="11029616" cy="1013800"/>
          </a:xfrm>
        </p:spPr>
        <p:txBody>
          <a:bodyPr/>
          <a:lstStyle/>
          <a:p>
            <a:r>
              <a:rPr lang="en-US" dirty="0" smtClean="0"/>
              <a:t>Prediction OF INCOME SUM</a:t>
            </a:r>
            <a:endParaRPr lang="en-US" dirty="0"/>
          </a:p>
        </p:txBody>
      </p:sp>
      <p:sp>
        <p:nvSpPr>
          <p:cNvPr id="7" name="Right Arrow 6"/>
          <p:cNvSpPr/>
          <p:nvPr/>
        </p:nvSpPr>
        <p:spPr>
          <a:xfrm>
            <a:off x="6627431" y="2692866"/>
            <a:ext cx="444617" cy="33556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ight Arrow 7"/>
          <p:cNvSpPr/>
          <p:nvPr/>
        </p:nvSpPr>
        <p:spPr>
          <a:xfrm>
            <a:off x="6627431" y="5345320"/>
            <a:ext cx="444617" cy="33556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p:cNvPicPr>
            <a:picLocks noChangeAspect="1"/>
          </p:cNvPicPr>
          <p:nvPr/>
        </p:nvPicPr>
        <p:blipFill>
          <a:blip r:embed="rId2"/>
          <a:stretch>
            <a:fillRect/>
          </a:stretch>
        </p:blipFill>
        <p:spPr>
          <a:xfrm>
            <a:off x="496612" y="2341027"/>
            <a:ext cx="5719630" cy="1093904"/>
          </a:xfrm>
          <a:prstGeom prst="rect">
            <a:avLst/>
          </a:prstGeom>
        </p:spPr>
      </p:pic>
      <p:pic>
        <p:nvPicPr>
          <p:cNvPr id="12" name="Picture 11"/>
          <p:cNvPicPr>
            <a:picLocks noChangeAspect="1"/>
          </p:cNvPicPr>
          <p:nvPr/>
        </p:nvPicPr>
        <p:blipFill>
          <a:blip r:embed="rId3"/>
          <a:stretch>
            <a:fillRect/>
          </a:stretch>
        </p:blipFill>
        <p:spPr>
          <a:xfrm>
            <a:off x="496612" y="5153906"/>
            <a:ext cx="5719630" cy="718388"/>
          </a:xfrm>
          <a:prstGeom prst="rect">
            <a:avLst/>
          </a:prstGeom>
        </p:spPr>
      </p:pic>
      <p:pic>
        <p:nvPicPr>
          <p:cNvPr id="13" name="Picture 12"/>
          <p:cNvPicPr>
            <a:picLocks noChangeAspect="1"/>
          </p:cNvPicPr>
          <p:nvPr/>
        </p:nvPicPr>
        <p:blipFill>
          <a:blip r:embed="rId4"/>
          <a:stretch>
            <a:fillRect/>
          </a:stretch>
        </p:blipFill>
        <p:spPr>
          <a:xfrm>
            <a:off x="7603479" y="2040089"/>
            <a:ext cx="3587435" cy="4505954"/>
          </a:xfrm>
          <a:prstGeom prst="rect">
            <a:avLst/>
          </a:prstGeom>
        </p:spPr>
      </p:pic>
    </p:spTree>
    <p:extLst>
      <p:ext uri="{BB962C8B-B14F-4D97-AF65-F5344CB8AC3E}">
        <p14:creationId xmlns:p14="http://schemas.microsoft.com/office/powerpoint/2010/main" val="392231316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1192" y="864066"/>
            <a:ext cx="11029616" cy="616998"/>
          </a:xfrm>
        </p:spPr>
        <p:txBody>
          <a:bodyPr/>
          <a:lstStyle/>
          <a:p>
            <a:r>
              <a:rPr lang="en-US" dirty="0" smtClean="0"/>
              <a:t>DATA PREVIEW</a:t>
            </a:r>
            <a:endParaRPr lang="en-US" dirty="0"/>
          </a:p>
        </p:txBody>
      </p:sp>
      <p:pic>
        <p:nvPicPr>
          <p:cNvPr id="3" name="Picture 2"/>
          <p:cNvPicPr>
            <a:picLocks noChangeAspect="1"/>
          </p:cNvPicPr>
          <p:nvPr/>
        </p:nvPicPr>
        <p:blipFill>
          <a:blip r:embed="rId2"/>
          <a:stretch>
            <a:fillRect/>
          </a:stretch>
        </p:blipFill>
        <p:spPr>
          <a:xfrm>
            <a:off x="436228" y="1864865"/>
            <a:ext cx="11350304" cy="4993135"/>
          </a:xfrm>
          <a:prstGeom prst="rect">
            <a:avLst/>
          </a:prstGeom>
        </p:spPr>
      </p:pic>
    </p:spTree>
    <p:extLst>
      <p:ext uri="{BB962C8B-B14F-4D97-AF65-F5344CB8AC3E}">
        <p14:creationId xmlns:p14="http://schemas.microsoft.com/office/powerpoint/2010/main" val="3672867953"/>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Evaluation of model</a:t>
            </a:r>
            <a:endParaRPr lang="en-US" dirty="0"/>
          </a:p>
        </p:txBody>
      </p:sp>
      <p:pic>
        <p:nvPicPr>
          <p:cNvPr id="4" name="Picture 3"/>
          <p:cNvPicPr>
            <a:picLocks noChangeAspect="1"/>
          </p:cNvPicPr>
          <p:nvPr/>
        </p:nvPicPr>
        <p:blipFill>
          <a:blip r:embed="rId2"/>
          <a:stretch>
            <a:fillRect/>
          </a:stretch>
        </p:blipFill>
        <p:spPr>
          <a:xfrm>
            <a:off x="439112" y="1930604"/>
            <a:ext cx="11313864" cy="4738644"/>
          </a:xfrm>
          <a:prstGeom prst="rect">
            <a:avLst/>
          </a:prstGeom>
        </p:spPr>
      </p:pic>
    </p:spTree>
    <p:extLst>
      <p:ext uri="{BB962C8B-B14F-4D97-AF65-F5344CB8AC3E}">
        <p14:creationId xmlns:p14="http://schemas.microsoft.com/office/powerpoint/2010/main" val="2751445558"/>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THANK YOU</a:t>
            </a:r>
            <a:endParaRPr lang="en-US" dirty="0"/>
          </a:p>
        </p:txBody>
      </p:sp>
      <p:sp>
        <p:nvSpPr>
          <p:cNvPr id="3" name="Subtitle 2"/>
          <p:cNvSpPr>
            <a:spLocks noGrp="1"/>
          </p:cNvSpPr>
          <p:nvPr>
            <p:ph type="subTitle" idx="1"/>
          </p:nvPr>
        </p:nvSpPr>
        <p:spPr/>
        <p:txBody>
          <a:bodyPr/>
          <a:lstStyle/>
          <a:p>
            <a:r>
              <a:rPr lang="en-US" dirty="0" smtClean="0"/>
              <a:t>GROUP 1 – TEAM 2</a:t>
            </a:r>
            <a:endParaRPr lang="en-US" dirty="0"/>
          </a:p>
        </p:txBody>
      </p:sp>
    </p:spTree>
    <p:extLst>
      <p:ext uri="{BB962C8B-B14F-4D97-AF65-F5344CB8AC3E}">
        <p14:creationId xmlns:p14="http://schemas.microsoft.com/office/powerpoint/2010/main" val="207069860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1192" y="914400"/>
            <a:ext cx="11029616" cy="583442"/>
          </a:xfrm>
        </p:spPr>
        <p:txBody>
          <a:bodyPr/>
          <a:lstStyle/>
          <a:p>
            <a:r>
              <a:rPr lang="en-US" dirty="0" smtClean="0"/>
              <a:t>STEPS</a:t>
            </a:r>
            <a:endParaRPr lang="en-US" dirty="0"/>
          </a:p>
        </p:txBody>
      </p:sp>
      <p:sp>
        <p:nvSpPr>
          <p:cNvPr id="3" name="Content Placeholder 2"/>
          <p:cNvSpPr>
            <a:spLocks noGrp="1"/>
          </p:cNvSpPr>
          <p:nvPr>
            <p:ph idx="1"/>
          </p:nvPr>
        </p:nvSpPr>
        <p:spPr>
          <a:xfrm>
            <a:off x="409440" y="2021105"/>
            <a:ext cx="11373120" cy="4195137"/>
          </a:xfrm>
        </p:spPr>
        <p:txBody>
          <a:bodyPr>
            <a:normAutofit fontScale="92500" lnSpcReduction="20000"/>
          </a:bodyPr>
          <a:lstStyle/>
          <a:p>
            <a:pPr>
              <a:lnSpc>
                <a:spcPct val="200000"/>
              </a:lnSpc>
            </a:pPr>
            <a:r>
              <a:rPr lang="en-US" dirty="0" smtClean="0"/>
              <a:t>CONVERT THE GIVEN CSV DATASET TO TXT FILE</a:t>
            </a:r>
          </a:p>
          <a:p>
            <a:pPr>
              <a:lnSpc>
                <a:spcPct val="200000"/>
              </a:lnSpc>
            </a:pPr>
            <a:r>
              <a:rPr lang="en-US" dirty="0" smtClean="0"/>
              <a:t>IMPORT THE TXT DATASET IN THE SOURCE ANALYSER OF THE POWER CENTER DESIGNER</a:t>
            </a:r>
          </a:p>
          <a:p>
            <a:pPr>
              <a:lnSpc>
                <a:spcPct val="200000"/>
              </a:lnSpc>
            </a:pPr>
            <a:r>
              <a:rPr lang="en-US" dirty="0" smtClean="0"/>
              <a:t>CREATE TARGET TABLE</a:t>
            </a:r>
          </a:p>
          <a:p>
            <a:pPr>
              <a:lnSpc>
                <a:spcPct val="200000"/>
              </a:lnSpc>
            </a:pPr>
            <a:r>
              <a:rPr lang="en-US" dirty="0" smtClean="0"/>
              <a:t>MAPPING IS DONE IN MAPPING DESIGNER(TRANSFORMATIONS ARE USED HERE)</a:t>
            </a:r>
          </a:p>
          <a:p>
            <a:pPr>
              <a:lnSpc>
                <a:spcPct val="200000"/>
              </a:lnSpc>
            </a:pPr>
            <a:r>
              <a:rPr lang="en-US" dirty="0" smtClean="0"/>
              <a:t>WORKFLOW IS DONE IN WORK FLOW MANAGER</a:t>
            </a:r>
          </a:p>
          <a:p>
            <a:pPr>
              <a:lnSpc>
                <a:spcPct val="200000"/>
              </a:lnSpc>
            </a:pPr>
            <a:r>
              <a:rPr lang="en-US" dirty="0" smtClean="0"/>
              <a:t>THE STATUS OF WORKFLOW IS SHOWN IN WORKFLOW MONITOR</a:t>
            </a:r>
          </a:p>
          <a:p>
            <a:pPr>
              <a:lnSpc>
                <a:spcPct val="200000"/>
              </a:lnSpc>
            </a:pPr>
            <a:r>
              <a:rPr lang="en-US" dirty="0" smtClean="0"/>
              <a:t>AFTER SUCCESSFUL COMPLETION OF WORKFLOW REQUIRED OUTPUT IS OBTAINED</a:t>
            </a:r>
            <a:endParaRPr lang="en-US" dirty="0"/>
          </a:p>
        </p:txBody>
      </p:sp>
    </p:spTree>
    <p:extLst>
      <p:ext uri="{BB962C8B-B14F-4D97-AF65-F5344CB8AC3E}">
        <p14:creationId xmlns:p14="http://schemas.microsoft.com/office/powerpoint/2010/main" val="427209600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SCENARIOS</a:t>
            </a:r>
            <a:endParaRPr lang="en-US" dirty="0"/>
          </a:p>
        </p:txBody>
      </p:sp>
      <p:sp>
        <p:nvSpPr>
          <p:cNvPr id="3" name="Content Placeholder 2"/>
          <p:cNvSpPr>
            <a:spLocks noGrp="1"/>
          </p:cNvSpPr>
          <p:nvPr>
            <p:ph idx="1"/>
          </p:nvPr>
        </p:nvSpPr>
        <p:spPr>
          <a:xfrm>
            <a:off x="581192" y="2121773"/>
            <a:ext cx="11029615" cy="4329361"/>
          </a:xfrm>
        </p:spPr>
        <p:txBody>
          <a:bodyPr>
            <a:normAutofit fontScale="92500"/>
          </a:bodyPr>
          <a:lstStyle/>
          <a:p>
            <a:pPr marL="342900" indent="-342900">
              <a:lnSpc>
                <a:spcPct val="250000"/>
              </a:lnSpc>
              <a:buFont typeface="+mj-lt"/>
              <a:buAutoNum type="arabicPeriod"/>
            </a:pPr>
            <a:r>
              <a:rPr lang="en-US" sz="2000" dirty="0"/>
              <a:t>CONFIGURE THE SOURCE AND TARGET </a:t>
            </a:r>
            <a:r>
              <a:rPr lang="en-US" sz="2000" dirty="0" smtClean="0"/>
              <a:t>CONNECTIONS</a:t>
            </a:r>
          </a:p>
          <a:p>
            <a:pPr marL="342900" indent="-342900">
              <a:lnSpc>
                <a:spcPct val="250000"/>
              </a:lnSpc>
              <a:buFont typeface="+mj-lt"/>
              <a:buAutoNum type="arabicPeriod"/>
            </a:pPr>
            <a:r>
              <a:rPr lang="en-US" sz="2000" dirty="0"/>
              <a:t>IMPLEMENT </a:t>
            </a:r>
            <a:r>
              <a:rPr lang="en-US" sz="2000" dirty="0" smtClean="0"/>
              <a:t>RANK </a:t>
            </a:r>
            <a:r>
              <a:rPr lang="en-US" sz="2000" dirty="0"/>
              <a:t>AND </a:t>
            </a:r>
            <a:r>
              <a:rPr lang="en-US" sz="2000" dirty="0" smtClean="0"/>
              <a:t>ROUTER </a:t>
            </a:r>
            <a:r>
              <a:rPr lang="en-US" sz="2000" dirty="0"/>
              <a:t>TRANSFORMATIONS USING </a:t>
            </a:r>
            <a:r>
              <a:rPr lang="en-US" sz="2000" dirty="0" smtClean="0"/>
              <a:t>ETL</a:t>
            </a:r>
          </a:p>
          <a:p>
            <a:pPr marL="342900" indent="-342900">
              <a:lnSpc>
                <a:spcPct val="250000"/>
              </a:lnSpc>
              <a:buFont typeface="+mj-lt"/>
              <a:buAutoNum type="arabicPeriod"/>
            </a:pPr>
            <a:r>
              <a:rPr lang="en-US" sz="2000" dirty="0"/>
              <a:t>IMPLEMENT AGGREGATE  AND FILTER TRANS USING </a:t>
            </a:r>
            <a:r>
              <a:rPr lang="en-US" sz="2000" dirty="0" smtClean="0"/>
              <a:t>ETL</a:t>
            </a:r>
          </a:p>
          <a:p>
            <a:pPr marL="342900" indent="-342900">
              <a:lnSpc>
                <a:spcPct val="250000"/>
              </a:lnSpc>
              <a:buFont typeface="+mj-lt"/>
              <a:buAutoNum type="arabicPeriod"/>
            </a:pPr>
            <a:r>
              <a:rPr lang="en-US" sz="2000" dirty="0"/>
              <a:t>IMPLEMENT FLAT FILE TRANSFERING TO TARGET USING </a:t>
            </a:r>
            <a:r>
              <a:rPr lang="en-US" sz="2000" dirty="0" smtClean="0"/>
              <a:t>AGGREGATION</a:t>
            </a:r>
          </a:p>
          <a:p>
            <a:pPr marL="342900" indent="-342900">
              <a:lnSpc>
                <a:spcPct val="250000"/>
              </a:lnSpc>
              <a:buFont typeface="+mj-lt"/>
              <a:buAutoNum type="arabicPeriod"/>
            </a:pPr>
            <a:r>
              <a:rPr lang="en-US" sz="2000" dirty="0"/>
              <a:t>CREATE DIFFERENT SOURCES &amp; TARGETS INTEGRATE WITH ETL</a:t>
            </a:r>
            <a:endParaRPr lang="en-US" sz="2000" dirty="0" smtClean="0"/>
          </a:p>
          <a:p>
            <a:pPr marL="342900" indent="-342900">
              <a:buFont typeface="+mj-lt"/>
              <a:buAutoNum type="arabicPeriod"/>
            </a:pPr>
            <a:endParaRPr lang="en-US" dirty="0" smtClean="0"/>
          </a:p>
          <a:p>
            <a:pPr marL="342900" indent="-342900">
              <a:buFont typeface="+mj-lt"/>
              <a:buAutoNum type="arabicPeriod"/>
            </a:pPr>
            <a:endParaRPr lang="en-US" dirty="0"/>
          </a:p>
        </p:txBody>
      </p:sp>
    </p:spTree>
    <p:extLst>
      <p:ext uri="{BB962C8B-B14F-4D97-AF65-F5344CB8AC3E}">
        <p14:creationId xmlns:p14="http://schemas.microsoft.com/office/powerpoint/2010/main" val="1423287214"/>
      </p:ext>
    </p:extLst>
  </p:cSld>
  <p:clrMapOvr>
    <a:masterClrMapping/>
  </p:clrMapOvr>
  <p:timing>
    <p:tnLst>
      <p:par>
        <p:cTn id="1" dur="indefinite" restart="never" nodeType="tmRoot"/>
      </p:par>
    </p:tnLst>
  </p:timing>
</p:sld>
</file>

<file path=ppt/theme/theme1.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1A3260"/>
      </a:accent1>
      <a:accent2>
        <a:srgbClr val="4590B8"/>
      </a:accent2>
      <a:accent3>
        <a:srgbClr val="45CBE8"/>
      </a:accent3>
      <a:accent4>
        <a:srgbClr val="969FA7"/>
      </a:accent4>
      <a:accent5>
        <a:srgbClr val="A2C777"/>
      </a:accent5>
      <a:accent6>
        <a:srgbClr val="42955F"/>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66F1C100-1D2B-4BEA-AD01-C4F230B3B965}"/>
    </a:ext>
  </a:extLst>
</a:theme>
</file>

<file path=docProps/app.xml><?xml version="1.0" encoding="utf-8"?>
<Properties xmlns="http://schemas.openxmlformats.org/officeDocument/2006/extended-properties" xmlns:vt="http://schemas.openxmlformats.org/officeDocument/2006/docPropsVTypes">
  <Template>Dividend</Template>
  <TotalTime>1871</TotalTime>
  <Words>1989</Words>
  <Application>Microsoft Office PowerPoint</Application>
  <PresentationFormat>Widescreen</PresentationFormat>
  <Paragraphs>220</Paragraphs>
  <Slides>71</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71</vt:i4>
      </vt:variant>
    </vt:vector>
  </HeadingPairs>
  <TitlesOfParts>
    <vt:vector size="79" baseType="lpstr">
      <vt:lpstr>Arial</vt:lpstr>
      <vt:lpstr>Arial Black</vt:lpstr>
      <vt:lpstr>Arial Rounded MT Bold</vt:lpstr>
      <vt:lpstr>Gill Sans MT</vt:lpstr>
      <vt:lpstr>휴먼매직체</vt:lpstr>
      <vt:lpstr>Wingdings</vt:lpstr>
      <vt:lpstr>Wingdings 2</vt:lpstr>
      <vt:lpstr>Dividend</vt:lpstr>
      <vt:lpstr>CAPESTONE PROJECT</vt:lpstr>
      <vt:lpstr>DATA ENGINEERING</vt:lpstr>
      <vt:lpstr>ARCHITECTURE</vt:lpstr>
      <vt:lpstr>INFORMATICA</vt:lpstr>
      <vt:lpstr>PowerPoint Presentation</vt:lpstr>
      <vt:lpstr>PowerPoint Presentation</vt:lpstr>
      <vt:lpstr>DATA PREVIEW</vt:lpstr>
      <vt:lpstr>STEPS</vt:lpstr>
      <vt:lpstr>SCENARIOS</vt:lpstr>
      <vt:lpstr>SCN 1: CONFIGURE THE SOURCE AND TARGET CONNECTIONS</vt:lpstr>
      <vt:lpstr>SCN 2 : IMPLEMENT Rank AND router TRANSFORMATIONS USING ETL</vt:lpstr>
      <vt:lpstr>TRANSFORMATIONS</vt:lpstr>
      <vt:lpstr>RANK TRANSFORMATIONS</vt:lpstr>
      <vt:lpstr>OUTPUTS : SCN 2</vt:lpstr>
      <vt:lpstr>SCN 3 : IMPLEMENT AGGREGATE  AND FILTER TRANS USING ETL</vt:lpstr>
      <vt:lpstr>TRANSFORMATIONS</vt:lpstr>
      <vt:lpstr>OUTPUT : SCN 3</vt:lpstr>
      <vt:lpstr>SCN 4 : IMPLEMENT FLAT FILE TRANSFERING TO TARGET USING AGGREGATION</vt:lpstr>
      <vt:lpstr>AGG  TRANSFORMATION</vt:lpstr>
      <vt:lpstr>OUTPUT : SCN 4</vt:lpstr>
      <vt:lpstr>SCN 5 : CREATE DIFFERENT SOURCES &amp; TARGETS INTEGRATE WITH ETL</vt:lpstr>
      <vt:lpstr>JOIN TRANS</vt:lpstr>
      <vt:lpstr>OUTPUT : SCN 5</vt:lpstr>
      <vt:lpstr>SPARK SQL</vt:lpstr>
      <vt:lpstr>STEPS</vt:lpstr>
      <vt:lpstr>SCENARIOS</vt:lpstr>
      <vt:lpstr>IMPORTING LIBRARIES</vt:lpstr>
      <vt:lpstr>IMPORTING DATASETS</vt:lpstr>
      <vt:lpstr>SCHEMAS OF DATASETS</vt:lpstr>
      <vt:lpstr>CREATING TEMPERORY TABLE OF EACH DATASET</vt:lpstr>
      <vt:lpstr> SCN 1:  Show Applicant id, income_sum, and property_insurance_amt in the decreasing order of property_insurance_amt (uses OOT Demog Info Affordable Home Loans)</vt:lpstr>
      <vt:lpstr>SCN 2 : Find the sum of Property_Insurance_amt based on Loan sub_type (uses OOT Demog Info Affordable Home Loans) </vt:lpstr>
      <vt:lpstr>SCN 3:Find the maximum and minimum of Property_Insurance_amt based on channel code. (uses OOT Demog Info Affordable Home Loans) </vt:lpstr>
      <vt:lpstr>SCN 4 : Find the application ids whose income sum is more than 100000 and sort it in descending order. (uses OOT Demog Info Affordable Home Loans)</vt:lpstr>
      <vt:lpstr>SCN 5 : Print Applicant id, income_sum, property_insurance_amt, and requested tenure where 20 &lt;= requested tenure &lt;= 50 and is in descending order of income sum. (uses OOT Demog Info Affordable Home Loans</vt:lpstr>
      <vt:lpstr>SCN 6: Find max of Max Delinquency in Home Loan trades in last 24m per Nature of Organization (uses OOT Demog Info Affordable Home Loans and OOT Bureau Info Affordable Home Loans)</vt:lpstr>
      <vt:lpstr>SAVING THE TABLES INTO HDFS</vt:lpstr>
      <vt:lpstr>PYSPARK</vt:lpstr>
      <vt:lpstr>IMPORTING LIBRARIES</vt:lpstr>
      <vt:lpstr>IMPORTING DATASETS</vt:lpstr>
      <vt:lpstr>SCN 7 : Find min of Min Current Account &amp; Savings Account Balance in last 6m based on Occupation Type (uses OOT Demog Info Affordable Home Loans and OOT Liabilities Info Affordable Home Loans)</vt:lpstr>
      <vt:lpstr>SCN 8 :Count the number of applicants that have Active Two-Wheeler Loans (uses OOT Demog Info Affordable Home Loans and OOT Bureau Info Affordable Home Loans) </vt:lpstr>
      <vt:lpstr>HIVE</vt:lpstr>
      <vt:lpstr>Creating table for datasets( demog, liability, bureau )</vt:lpstr>
      <vt:lpstr>LOADING THE DATA TO TABLES</vt:lpstr>
      <vt:lpstr>Scn 9 : List the Occupation Types (Distinct) which have Proportion of Branch Credit Amount to total Credit amount in the last 12 months as ‘1’. (uses OOT Demog Info Affordable Home Loans and OOT Liabilities Info Affordable Home Loans) </vt:lpstr>
      <vt:lpstr>SCN 9</vt:lpstr>
      <vt:lpstr>Scn 10 : Find the count of applicants having Max Delinquency in all trades in last 24m &gt;= 10 (uses OOT Demog Info Affordable Home Loans and OOT Bureau Info Affordable Home Loans) </vt:lpstr>
      <vt:lpstr>Scn 11 : Find the total count of applicants having 40 &lt;= Current Account &amp; Savings Account Vintage &lt;= 100. (uses OOT Demog Info Affordable Home Loans and OOT Liabilities Info Affordable Home Loans)</vt:lpstr>
      <vt:lpstr>Scn 12 : Find the relationship between Maximum number of dependents and Cash credit amount in last 6m – are they directly proportional or indirectly, explain how? (uses OOT Demog Info Affordable Home Loans and OOT Liabilities Info Affordable Home Loans) </vt:lpstr>
      <vt:lpstr>SCN 12 :</vt:lpstr>
      <vt:lpstr>Scn 13 :List out the applicants that have more than 9 Business Loans Active. (uses OOT Demog Info Affordable Home Loans and OOT Bureau Info Affordable Home Loans)</vt:lpstr>
      <vt:lpstr>Scn 14 : Find the total count of applicants having 20 &lt;= Gold Loans Active Tradeline &lt;= 50. (uses OOT Demog Info Affordable Home Loans and OOT Bureau Info Affordable Home Loans)</vt:lpstr>
      <vt:lpstr>Scn 15 : Does every Nature of Organization have proportion of Cash credit count to total credit count in last 6m &gt;=0.7? If not, list out the Nature of Organization’s which don’t have &gt;=0.7. (uses OOT Demog Info Affordable Home Loans and OOT Liabilities Info Affordable Home Loans)</vt:lpstr>
      <vt:lpstr>SCN 15 :</vt:lpstr>
      <vt:lpstr>Scn 16 : Find the applicant id’s where Ratio of Max to Min Current Account &amp; Savings Account balance in last 9m &lt;= 2 and &gt;= 10000 and sort by income sum. (uses OOT Demog Info Affordable Home Loans and OOT Liabilities Info Affordable Home Loans)</vt:lpstr>
      <vt:lpstr>SCN 16 : </vt:lpstr>
      <vt:lpstr>TABLES STORED INTO HDFS</vt:lpstr>
      <vt:lpstr> SPARK MLIB</vt:lpstr>
      <vt:lpstr>IMPORTING LIBRARIES</vt:lpstr>
      <vt:lpstr>Loading  TEST AND TRAIN DATAset</vt:lpstr>
      <vt:lpstr>CHECKING NULL VALUES IN TEST AND TRAIN DATA</vt:lpstr>
      <vt:lpstr>Converting spark df  to pandas df</vt:lpstr>
      <vt:lpstr>ELIMINATING NULL VALUES (TRAIN)</vt:lpstr>
      <vt:lpstr>ELIMINATING NULL VALUES (TEST)</vt:lpstr>
      <vt:lpstr>Selection of particular features</vt:lpstr>
      <vt:lpstr>Train and test data FOR MODELLING</vt:lpstr>
      <vt:lpstr>STANDARDISING</vt:lpstr>
      <vt:lpstr>Prediction OF INCOME SUM</vt:lpstr>
      <vt:lpstr>Evaluation of model</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SANDEEEP</dc:creator>
  <cp:lastModifiedBy>SANDEEEP</cp:lastModifiedBy>
  <cp:revision>52</cp:revision>
  <dcterms:created xsi:type="dcterms:W3CDTF">2022-05-25T06:44:12Z</dcterms:created>
  <dcterms:modified xsi:type="dcterms:W3CDTF">2022-05-27T07:32:51Z</dcterms:modified>
</cp:coreProperties>
</file>